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6" r:id="rId3"/>
    <p:sldId id="259" r:id="rId4"/>
    <p:sldId id="260" r:id="rId5"/>
    <p:sldId id="258" r:id="rId6"/>
    <p:sldId id="272" r:id="rId7"/>
    <p:sldId id="257" r:id="rId8"/>
    <p:sldId id="262" r:id="rId9"/>
    <p:sldId id="277" r:id="rId10"/>
    <p:sldId id="263" r:id="rId11"/>
    <p:sldId id="278" r:id="rId12"/>
    <p:sldId id="279" r:id="rId13"/>
    <p:sldId id="264" r:id="rId14"/>
    <p:sldId id="280" r:id="rId15"/>
    <p:sldId id="281" r:id="rId16"/>
    <p:sldId id="282" r:id="rId17"/>
    <p:sldId id="283" r:id="rId18"/>
    <p:sldId id="284" r:id="rId19"/>
    <p:sldId id="285" r:id="rId20"/>
    <p:sldId id="286" r:id="rId21"/>
    <p:sldId id="287" r:id="rId22"/>
    <p:sldId id="288" r:id="rId23"/>
    <p:sldId id="265" r:id="rId24"/>
    <p:sldId id="354" r:id="rId25"/>
    <p:sldId id="289" r:id="rId26"/>
    <p:sldId id="267" r:id="rId27"/>
    <p:sldId id="292" r:id="rId28"/>
    <p:sldId id="294" r:id="rId29"/>
    <p:sldId id="293" r:id="rId30"/>
    <p:sldId id="355" r:id="rId31"/>
    <p:sldId id="359" r:id="rId32"/>
    <p:sldId id="295" r:id="rId33"/>
    <p:sldId id="299" r:id="rId34"/>
    <p:sldId id="296" r:id="rId35"/>
    <p:sldId id="303" r:id="rId36"/>
    <p:sldId id="304" r:id="rId37"/>
    <p:sldId id="300" r:id="rId38"/>
    <p:sldId id="330" r:id="rId39"/>
    <p:sldId id="331" r:id="rId40"/>
    <p:sldId id="332" r:id="rId41"/>
    <p:sldId id="333" r:id="rId42"/>
    <p:sldId id="334" r:id="rId43"/>
    <p:sldId id="337" r:id="rId44"/>
    <p:sldId id="336" r:id="rId45"/>
    <p:sldId id="338" r:id="rId46"/>
    <p:sldId id="339" r:id="rId47"/>
    <p:sldId id="340" r:id="rId48"/>
    <p:sldId id="342" r:id="rId49"/>
    <p:sldId id="297" r:id="rId50"/>
    <p:sldId id="291" r:id="rId51"/>
    <p:sldId id="290" r:id="rId52"/>
    <p:sldId id="268" r:id="rId53"/>
    <p:sldId id="269" r:id="rId54"/>
    <p:sldId id="360" r:id="rId55"/>
    <p:sldId id="298" r:id="rId56"/>
    <p:sldId id="328" r:id="rId57"/>
    <p:sldId id="266" r:id="rId58"/>
    <p:sldId id="270" r:id="rId59"/>
    <p:sldId id="346" r:id="rId60"/>
    <p:sldId id="347" r:id="rId61"/>
    <p:sldId id="356" r:id="rId62"/>
    <p:sldId id="357" r:id="rId63"/>
    <p:sldId id="271" r:id="rId64"/>
    <p:sldId id="302" r:id="rId65"/>
    <p:sldId id="301" r:id="rId66"/>
    <p:sldId id="305" r:id="rId67"/>
    <p:sldId id="318" r:id="rId68"/>
    <p:sldId id="321" r:id="rId69"/>
    <p:sldId id="329" r:id="rId70"/>
    <p:sldId id="319" r:id="rId71"/>
    <p:sldId id="343" r:id="rId72"/>
    <p:sldId id="320" r:id="rId73"/>
    <p:sldId id="322" r:id="rId74"/>
    <p:sldId id="335" r:id="rId75"/>
    <p:sldId id="306" r:id="rId76"/>
    <p:sldId id="361" r:id="rId77"/>
    <p:sldId id="313" r:id="rId78"/>
    <p:sldId id="324" r:id="rId79"/>
    <p:sldId id="314" r:id="rId80"/>
    <p:sldId id="325" r:id="rId81"/>
    <p:sldId id="315" r:id="rId82"/>
    <p:sldId id="316" r:id="rId83"/>
    <p:sldId id="327" r:id="rId84"/>
    <p:sldId id="326" r:id="rId85"/>
    <p:sldId id="317" r:id="rId86"/>
    <p:sldId id="323" r:id="rId87"/>
    <p:sldId id="310" r:id="rId88"/>
    <p:sldId id="309" r:id="rId89"/>
    <p:sldId id="362" r:id="rId90"/>
    <p:sldId id="363" r:id="rId91"/>
    <p:sldId id="351" r:id="rId92"/>
    <p:sldId id="348" r:id="rId93"/>
    <p:sldId id="352" r:id="rId94"/>
    <p:sldId id="311" r:id="rId95"/>
    <p:sldId id="312" r:id="rId96"/>
    <p:sldId id="345"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F2EE"/>
    <a:srgbClr val="DCF5F7"/>
    <a:srgbClr val="BBE8EF"/>
    <a:srgbClr val="D1E1F3"/>
    <a:srgbClr val="C0F1CD"/>
    <a:srgbClr val="B5E7ED"/>
    <a:srgbClr val="B3CB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888"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7/16/21 </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7/16/21 </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7/16/21 </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7/16/21 </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7/16/21 </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7/16/21 </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7/16/21 </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7/16/21 </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7/16/21 </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7/16/21 </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7/16/21 </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7/16/21 </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R2 </a:t>
            </a:r>
            <a:r>
              <a:rPr lang="th-TH" dirty="0"/>
              <a:t>สริตา</a:t>
            </a:r>
            <a:r>
              <a:rPr lang="en-US" dirty="0"/>
              <a:t>/ </a:t>
            </a:r>
            <a:r>
              <a:rPr lang="th-TH" dirty="0"/>
              <a:t>อ</a:t>
            </a:r>
            <a:r>
              <a:rPr lang="en-US" dirty="0"/>
              <a:t>.</a:t>
            </a:r>
            <a:r>
              <a:rPr lang="th-TH" dirty="0"/>
              <a:t> กฤษณะ</a:t>
            </a:r>
            <a:endParaRPr lang="en-US" dirty="0"/>
          </a:p>
          <a:p>
            <a:endParaRPr lang="en-US" dirty="0"/>
          </a:p>
        </p:txBody>
      </p:sp>
      <p:sp>
        <p:nvSpPr>
          <p:cNvPr id="3" name="Title 2"/>
          <p:cNvSpPr>
            <a:spLocks noGrp="1"/>
          </p:cNvSpPr>
          <p:nvPr>
            <p:ph type="ctrTitle"/>
          </p:nvPr>
        </p:nvSpPr>
        <p:spPr/>
        <p:txBody>
          <a:bodyPr>
            <a:normAutofit fontScale="90000"/>
          </a:bodyPr>
          <a:lstStyle/>
          <a:p>
            <a:r>
              <a:rPr lang="en-US" dirty="0" smtClean="0"/>
              <a:t>Clinical uses of cardiovascular drugs in operating room, What we need to know?</a:t>
            </a:r>
            <a:endParaRPr lang="en-US" dirty="0"/>
          </a:p>
        </p:txBody>
      </p:sp>
    </p:spTree>
    <p:extLst>
      <p:ext uri="{BB962C8B-B14F-4D97-AF65-F5344CB8AC3E}">
        <p14:creationId xmlns:p14="http://schemas.microsoft.com/office/powerpoint/2010/main" val="2354025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Anaphylactic Shock</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descr="92C77195-B5A8-48F0-A41D-40E4654B1B0B.jpg"/>
          <p:cNvPicPr>
            <a:picLocks noChangeAspect="1"/>
          </p:cNvPicPr>
          <p:nvPr/>
        </p:nvPicPr>
        <p:blipFill rotWithShape="1">
          <a:blip r:embed="rId2">
            <a:extLst>
              <a:ext uri="{28A0092B-C50C-407E-A947-70E740481C1C}">
                <a14:useLocalDpi xmlns:a14="http://schemas.microsoft.com/office/drawing/2010/main" val="0"/>
              </a:ext>
            </a:extLst>
          </a:blip>
          <a:srcRect l="3585" t="3333"/>
          <a:stretch/>
        </p:blipFill>
        <p:spPr>
          <a:xfrm>
            <a:off x="1988025" y="1320479"/>
            <a:ext cx="5669556" cy="5567430"/>
          </a:xfrm>
          <a:prstGeom prst="rect">
            <a:avLst/>
          </a:prstGeom>
        </p:spPr>
      </p:pic>
    </p:spTree>
    <p:extLst>
      <p:ext uri="{BB962C8B-B14F-4D97-AF65-F5344CB8AC3E}">
        <p14:creationId xmlns:p14="http://schemas.microsoft.com/office/powerpoint/2010/main" val="28275455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Anaphylactic Shock</a:t>
            </a:r>
          </a:p>
        </p:txBody>
      </p:sp>
      <p:sp>
        <p:nvSpPr>
          <p:cNvPr id="3" name="Content Placeholder 2"/>
          <p:cNvSpPr>
            <a:spLocks noGrp="1"/>
          </p:cNvSpPr>
          <p:nvPr>
            <p:ph sz="quarter" idx="1"/>
          </p:nvPr>
        </p:nvSpPr>
        <p:spPr>
          <a:xfrm>
            <a:off x="301752" y="1374648"/>
            <a:ext cx="8503920" cy="4572000"/>
          </a:xfrm>
        </p:spPr>
        <p:txBody>
          <a:bodyPr>
            <a:noAutofit/>
          </a:bodyPr>
          <a:lstStyle/>
          <a:p>
            <a:r>
              <a:rPr lang="en-US" sz="3200" dirty="0" smtClean="0"/>
              <a:t>Epinephrine = 1</a:t>
            </a:r>
            <a:r>
              <a:rPr lang="en-US" sz="3200" baseline="30000" dirty="0" smtClean="0"/>
              <a:t>st</a:t>
            </a:r>
            <a:r>
              <a:rPr lang="en-US" sz="3200" dirty="0" smtClean="0"/>
              <a:t> line</a:t>
            </a:r>
          </a:p>
          <a:p>
            <a:r>
              <a:rPr lang="en-US" sz="3200" dirty="0" smtClean="0"/>
              <a:t>Initial dose : 0.01 mg/kg of 1:1,000( 1 mg/ml) IM at anterolateral thigh</a:t>
            </a:r>
          </a:p>
          <a:p>
            <a:pPr lvl="1"/>
            <a:r>
              <a:rPr lang="en-US" sz="2800" dirty="0" smtClean="0"/>
              <a:t>Maximum : 0.5 mg in adult, 0.3 mg in children</a:t>
            </a:r>
          </a:p>
          <a:p>
            <a:pPr lvl="1"/>
            <a:r>
              <a:rPr lang="en-US" sz="2800" dirty="0" smtClean="0"/>
              <a:t>Dose can be repeated every 5 – 15 minutes</a:t>
            </a:r>
          </a:p>
          <a:p>
            <a:r>
              <a:rPr lang="en-US" sz="3200" dirty="0" smtClean="0"/>
              <a:t>Inadequate response -&gt; IV infusion</a:t>
            </a:r>
          </a:p>
          <a:p>
            <a:r>
              <a:rPr lang="en-US" sz="3200" dirty="0" smtClean="0"/>
              <a:t>Refractory hypotension: </a:t>
            </a:r>
          </a:p>
          <a:p>
            <a:pPr lvl="1"/>
            <a:r>
              <a:rPr lang="en-US" dirty="0" smtClean="0"/>
              <a:t>Vasopressin</a:t>
            </a:r>
          </a:p>
          <a:p>
            <a:pPr lvl="1"/>
            <a:r>
              <a:rPr lang="en-US" dirty="0" smtClean="0"/>
              <a:t>NE</a:t>
            </a:r>
          </a:p>
          <a:p>
            <a:pPr lvl="1"/>
            <a:r>
              <a:rPr lang="en-US" dirty="0" smtClean="0"/>
              <a:t>Dopamine</a:t>
            </a:r>
          </a:p>
        </p:txBody>
      </p:sp>
    </p:spTree>
    <p:extLst>
      <p:ext uri="{BB962C8B-B14F-4D97-AF65-F5344CB8AC3E}">
        <p14:creationId xmlns:p14="http://schemas.microsoft.com/office/powerpoint/2010/main" val="2769347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Anaphylactic Shock</a:t>
            </a:r>
          </a:p>
        </p:txBody>
      </p:sp>
      <p:sp>
        <p:nvSpPr>
          <p:cNvPr id="3" name="Content Placeholder 2"/>
          <p:cNvSpPr>
            <a:spLocks noGrp="1"/>
          </p:cNvSpPr>
          <p:nvPr>
            <p:ph sz="quarter" idx="1"/>
          </p:nvPr>
        </p:nvSpPr>
        <p:spPr/>
        <p:txBody>
          <a:bodyPr>
            <a:normAutofit/>
          </a:bodyPr>
          <a:lstStyle/>
          <a:p>
            <a:r>
              <a:rPr lang="en-US" sz="3200" dirty="0" smtClean="0"/>
              <a:t>Pediatrics </a:t>
            </a:r>
          </a:p>
          <a:p>
            <a:pPr lvl="1"/>
            <a:r>
              <a:rPr lang="en-US" sz="2800" dirty="0" smtClean="0"/>
              <a:t>Epinephrine (1:1,000) 1 ml dilute in NSS 100ml = 10 mcg/ml</a:t>
            </a:r>
          </a:p>
          <a:p>
            <a:pPr lvl="1"/>
            <a:r>
              <a:rPr lang="en-US" sz="2800" dirty="0" smtClean="0"/>
              <a:t>Start </a:t>
            </a:r>
            <a:r>
              <a:rPr lang="en-US" sz="2800" dirty="0"/>
              <a:t>0.1 mcg/kg/</a:t>
            </a:r>
            <a:r>
              <a:rPr lang="en-US" sz="2800" dirty="0" smtClean="0"/>
              <a:t>min</a:t>
            </a:r>
          </a:p>
          <a:p>
            <a:r>
              <a:rPr lang="en-US" sz="3200" dirty="0" smtClean="0"/>
              <a:t>Adult </a:t>
            </a:r>
          </a:p>
          <a:p>
            <a:pPr lvl="1"/>
            <a:r>
              <a:rPr lang="en-US" sz="2800" dirty="0" smtClean="0"/>
              <a:t>Epinephrine (1:1,000) 1 ml dilute in NSS 1,000 ml = 1 mcg / ml</a:t>
            </a:r>
          </a:p>
          <a:p>
            <a:pPr lvl="1"/>
            <a:r>
              <a:rPr lang="en-US" sz="2800" dirty="0" smtClean="0"/>
              <a:t>Start 0.1 mcg/kg/min</a:t>
            </a:r>
            <a:endParaRPr lang="en-US" sz="3200" dirty="0"/>
          </a:p>
        </p:txBody>
      </p:sp>
      <p:pic>
        <p:nvPicPr>
          <p:cNvPr id="4" name="Picture 3" descr="Screen-Shot-2018-07-22-at-12.13.25.png"/>
          <p:cNvPicPr>
            <a:picLocks noChangeAspect="1"/>
          </p:cNvPicPr>
          <p:nvPr/>
        </p:nvPicPr>
        <p:blipFill rotWithShape="1">
          <a:blip r:embed="rId2">
            <a:extLst>
              <a:ext uri="{28A0092B-C50C-407E-A947-70E740481C1C}">
                <a14:useLocalDpi xmlns:a14="http://schemas.microsoft.com/office/drawing/2010/main" val="0"/>
              </a:ext>
            </a:extLst>
          </a:blip>
          <a:srcRect l="28520" t="4207" r="30145" b="4855"/>
          <a:stretch/>
        </p:blipFill>
        <p:spPr>
          <a:xfrm>
            <a:off x="7415579" y="0"/>
            <a:ext cx="1728421" cy="2120900"/>
          </a:xfrm>
          <a:prstGeom prst="rect">
            <a:avLst/>
          </a:prstGeom>
        </p:spPr>
      </p:pic>
    </p:spTree>
    <p:extLst>
      <p:ext uri="{BB962C8B-B14F-4D97-AF65-F5344CB8AC3E}">
        <p14:creationId xmlns:p14="http://schemas.microsoft.com/office/powerpoint/2010/main" val="32393935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Hypovolemic shock</a:t>
            </a:r>
            <a:endParaRPr lang="en-US" dirty="0"/>
          </a:p>
        </p:txBody>
      </p:sp>
      <p:sp>
        <p:nvSpPr>
          <p:cNvPr id="3" name="Content Placeholder 2"/>
          <p:cNvSpPr>
            <a:spLocks noGrp="1"/>
          </p:cNvSpPr>
          <p:nvPr>
            <p:ph sz="quarter" idx="1"/>
          </p:nvPr>
        </p:nvSpPr>
        <p:spPr/>
        <p:txBody>
          <a:bodyPr>
            <a:normAutofit/>
          </a:bodyPr>
          <a:lstStyle/>
          <a:p>
            <a:r>
              <a:rPr lang="en-US" sz="3200" dirty="0" smtClean="0"/>
              <a:t>Hemorrhagic shock</a:t>
            </a:r>
          </a:p>
          <a:p>
            <a:r>
              <a:rPr lang="en-US" sz="3200" dirty="0" smtClean="0">
                <a:solidFill>
                  <a:schemeClr val="bg1">
                    <a:lumMod val="65000"/>
                  </a:schemeClr>
                </a:solidFill>
              </a:rPr>
              <a:t>Non-hemorrhagic shock</a:t>
            </a:r>
            <a:endParaRPr lang="en-US" sz="3200" dirty="0">
              <a:solidFill>
                <a:schemeClr val="bg1">
                  <a:lumMod val="65000"/>
                </a:schemeClr>
              </a:solidFill>
            </a:endParaRPr>
          </a:p>
        </p:txBody>
      </p:sp>
    </p:spTree>
    <p:extLst>
      <p:ext uri="{BB962C8B-B14F-4D97-AF65-F5344CB8AC3E}">
        <p14:creationId xmlns:p14="http://schemas.microsoft.com/office/powerpoint/2010/main" val="25787304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Hemorrhagic Shock</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descr="S__422707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869" y="4876068"/>
            <a:ext cx="2620131" cy="1981931"/>
          </a:xfrm>
          <a:prstGeom prst="rect">
            <a:avLst/>
          </a:prstGeom>
        </p:spPr>
      </p:pic>
      <p:pic>
        <p:nvPicPr>
          <p:cNvPr id="5" name="Picture 4" descr="S__42270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7048"/>
            <a:ext cx="9144000" cy="3364825"/>
          </a:xfrm>
          <a:prstGeom prst="rect">
            <a:avLst/>
          </a:prstGeom>
        </p:spPr>
      </p:pic>
      <p:sp>
        <p:nvSpPr>
          <p:cNvPr id="7" name="Rounded Rectangle 6"/>
          <p:cNvSpPr/>
          <p:nvPr/>
        </p:nvSpPr>
        <p:spPr>
          <a:xfrm>
            <a:off x="0" y="3549768"/>
            <a:ext cx="9020523" cy="640478"/>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6626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__422707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38" y="88108"/>
            <a:ext cx="8105628" cy="6620628"/>
          </a:xfrm>
          <a:prstGeom prst="rect">
            <a:avLst/>
          </a:prstGeom>
        </p:spPr>
      </p:pic>
    </p:spTree>
    <p:extLst>
      <p:ext uri="{BB962C8B-B14F-4D97-AF65-F5344CB8AC3E}">
        <p14:creationId xmlns:p14="http://schemas.microsoft.com/office/powerpoint/2010/main" val="25226713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__422707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89986"/>
          </a:xfrm>
          <a:prstGeom prst="rect">
            <a:avLst/>
          </a:prstGeom>
        </p:spPr>
      </p:pic>
      <p:sp>
        <p:nvSpPr>
          <p:cNvPr id="5" name="Rounded Rectangle 4"/>
          <p:cNvSpPr/>
          <p:nvPr/>
        </p:nvSpPr>
        <p:spPr>
          <a:xfrm>
            <a:off x="6810170" y="0"/>
            <a:ext cx="2301265" cy="5289986"/>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1158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Shock</a:t>
            </a:r>
          </a:p>
        </p:txBody>
      </p:sp>
      <p:sp>
        <p:nvSpPr>
          <p:cNvPr id="3" name="Content Placeholder 2"/>
          <p:cNvSpPr>
            <a:spLocks noGrp="1"/>
          </p:cNvSpPr>
          <p:nvPr>
            <p:ph sz="quarter" idx="1"/>
          </p:nvPr>
        </p:nvSpPr>
        <p:spPr/>
        <p:txBody>
          <a:bodyPr/>
          <a:lstStyle/>
          <a:p>
            <a:endParaRPr lang="en-US"/>
          </a:p>
        </p:txBody>
      </p:sp>
      <p:pic>
        <p:nvPicPr>
          <p:cNvPr id="4" name="Picture 3" descr="S__42270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5" y="1105490"/>
            <a:ext cx="9100685" cy="4993558"/>
          </a:xfrm>
          <a:prstGeom prst="rect">
            <a:avLst/>
          </a:prstGeom>
        </p:spPr>
      </p:pic>
    </p:spTree>
    <p:extLst>
      <p:ext uri="{BB962C8B-B14F-4D97-AF65-F5344CB8AC3E}">
        <p14:creationId xmlns:p14="http://schemas.microsoft.com/office/powerpoint/2010/main" val="3710605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Shock</a:t>
            </a:r>
          </a:p>
        </p:txBody>
      </p:sp>
      <p:sp>
        <p:nvSpPr>
          <p:cNvPr id="3" name="Content Placeholder 2"/>
          <p:cNvSpPr>
            <a:spLocks noGrp="1"/>
          </p:cNvSpPr>
          <p:nvPr>
            <p:ph sz="quarter" idx="1"/>
          </p:nvPr>
        </p:nvSpPr>
        <p:spPr/>
        <p:txBody>
          <a:bodyPr/>
          <a:lstStyle/>
          <a:p>
            <a:endParaRPr lang="en-US"/>
          </a:p>
        </p:txBody>
      </p:sp>
      <p:pic>
        <p:nvPicPr>
          <p:cNvPr id="4" name="Picture 3" descr="S__42270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59" y="987552"/>
            <a:ext cx="7652791" cy="4645734"/>
          </a:xfrm>
          <a:prstGeom prst="rect">
            <a:avLst/>
          </a:prstGeom>
        </p:spPr>
      </p:pic>
    </p:spTree>
    <p:extLst>
      <p:ext uri="{BB962C8B-B14F-4D97-AF65-F5344CB8AC3E}">
        <p14:creationId xmlns:p14="http://schemas.microsoft.com/office/powerpoint/2010/main" val="3760849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__42270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924"/>
            <a:ext cx="9144000" cy="6511932"/>
          </a:xfrm>
          <a:prstGeom prst="rect">
            <a:avLst/>
          </a:prstGeom>
        </p:spPr>
      </p:pic>
    </p:spTree>
    <p:extLst>
      <p:ext uri="{BB962C8B-B14F-4D97-AF65-F5344CB8AC3E}">
        <p14:creationId xmlns:p14="http://schemas.microsoft.com/office/powerpoint/2010/main" val="1561194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a:t>
            </a:r>
            <a:endParaRPr lang="en-US" dirty="0"/>
          </a:p>
        </p:txBody>
      </p:sp>
      <p:sp>
        <p:nvSpPr>
          <p:cNvPr id="5" name="Content Placeholder 4"/>
          <p:cNvSpPr>
            <a:spLocks noGrp="1"/>
          </p:cNvSpPr>
          <p:nvPr>
            <p:ph sz="half" idx="1"/>
          </p:nvPr>
        </p:nvSpPr>
        <p:spPr/>
        <p:txBody>
          <a:bodyPr>
            <a:normAutofit/>
          </a:bodyPr>
          <a:lstStyle/>
          <a:p>
            <a:r>
              <a:rPr lang="en-US" dirty="0" smtClean="0"/>
              <a:t>Shock</a:t>
            </a:r>
          </a:p>
          <a:p>
            <a:r>
              <a:rPr lang="en-US" dirty="0" smtClean="0"/>
              <a:t>Type of shock</a:t>
            </a:r>
          </a:p>
          <a:p>
            <a:r>
              <a:rPr lang="en-US" dirty="0" smtClean="0"/>
              <a:t>Septic Shock</a:t>
            </a:r>
          </a:p>
          <a:p>
            <a:r>
              <a:rPr lang="en-US" dirty="0" smtClean="0"/>
              <a:t>Anaphylactic Shock</a:t>
            </a:r>
          </a:p>
          <a:p>
            <a:r>
              <a:rPr lang="en-US" dirty="0" smtClean="0"/>
              <a:t>Hypovolemic Shock</a:t>
            </a:r>
          </a:p>
          <a:p>
            <a:endParaRPr lang="en-US" dirty="0" smtClean="0"/>
          </a:p>
          <a:p>
            <a:endParaRPr lang="en-US" dirty="0"/>
          </a:p>
        </p:txBody>
      </p:sp>
      <p:sp>
        <p:nvSpPr>
          <p:cNvPr id="6" name="Content Placeholder 5"/>
          <p:cNvSpPr>
            <a:spLocks noGrp="1"/>
          </p:cNvSpPr>
          <p:nvPr>
            <p:ph sz="half" idx="2"/>
          </p:nvPr>
        </p:nvSpPr>
        <p:spPr/>
        <p:txBody>
          <a:bodyPr>
            <a:normAutofit/>
          </a:bodyPr>
          <a:lstStyle/>
          <a:p>
            <a:r>
              <a:rPr lang="en-US" dirty="0"/>
              <a:t>Cardiogenic Shock</a:t>
            </a:r>
          </a:p>
          <a:p>
            <a:r>
              <a:rPr lang="en-US" dirty="0"/>
              <a:t>Obstructive Shock</a:t>
            </a:r>
          </a:p>
          <a:p>
            <a:r>
              <a:rPr lang="en-US" dirty="0"/>
              <a:t>Hypertensive emergency &amp; urgency in OR</a:t>
            </a:r>
          </a:p>
          <a:p>
            <a:r>
              <a:rPr lang="en-US" dirty="0"/>
              <a:t>Post-induction hypotension </a:t>
            </a:r>
          </a:p>
          <a:p>
            <a:endParaRPr lang="en-US" dirty="0"/>
          </a:p>
        </p:txBody>
      </p:sp>
    </p:spTree>
    <p:extLst>
      <p:ext uri="{BB962C8B-B14F-4D97-AF65-F5344CB8AC3E}">
        <p14:creationId xmlns:p14="http://schemas.microsoft.com/office/powerpoint/2010/main" val="4827309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Shock</a:t>
            </a:r>
          </a:p>
        </p:txBody>
      </p:sp>
      <p:sp>
        <p:nvSpPr>
          <p:cNvPr id="3" name="Content Placeholder 2"/>
          <p:cNvSpPr>
            <a:spLocks noGrp="1"/>
          </p:cNvSpPr>
          <p:nvPr>
            <p:ph sz="quarter" idx="1"/>
          </p:nvPr>
        </p:nvSpPr>
        <p:spPr/>
        <p:txBody>
          <a:bodyPr/>
          <a:lstStyle/>
          <a:p>
            <a:endParaRPr lang="en-US"/>
          </a:p>
        </p:txBody>
      </p:sp>
      <p:pic>
        <p:nvPicPr>
          <p:cNvPr id="4" name="Picture 3" descr="S__42270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552"/>
            <a:ext cx="9144000" cy="5472739"/>
          </a:xfrm>
          <a:prstGeom prst="rect">
            <a:avLst/>
          </a:prstGeom>
        </p:spPr>
      </p:pic>
      <p:sp>
        <p:nvSpPr>
          <p:cNvPr id="5" name="Rounded Rectangle 4"/>
          <p:cNvSpPr/>
          <p:nvPr/>
        </p:nvSpPr>
        <p:spPr>
          <a:xfrm>
            <a:off x="0" y="1834945"/>
            <a:ext cx="9078870" cy="521067"/>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4211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a:t>
            </a:r>
            <a:r>
              <a:rPr lang="en-US" dirty="0" smtClean="0"/>
              <a:t>Shock: Vasopressor</a:t>
            </a:r>
            <a:endParaRPr lang="en-US" dirty="0"/>
          </a:p>
        </p:txBody>
      </p:sp>
      <p:sp>
        <p:nvSpPr>
          <p:cNvPr id="3" name="Content Placeholder 2"/>
          <p:cNvSpPr>
            <a:spLocks noGrp="1"/>
          </p:cNvSpPr>
          <p:nvPr>
            <p:ph sz="quarter" idx="1"/>
          </p:nvPr>
        </p:nvSpPr>
        <p:spPr>
          <a:xfrm>
            <a:off x="310219" y="1527048"/>
            <a:ext cx="8503920" cy="4572000"/>
          </a:xfrm>
        </p:spPr>
        <p:txBody>
          <a:bodyPr>
            <a:normAutofit/>
          </a:bodyPr>
          <a:lstStyle/>
          <a:p>
            <a:r>
              <a:rPr lang="en-US" dirty="0"/>
              <a:t>In addition to fluid administration, vasopressors may be necessary to restore adequate tissue </a:t>
            </a:r>
            <a:r>
              <a:rPr lang="en-US" dirty="0" smtClean="0"/>
              <a:t>perfusion</a:t>
            </a:r>
          </a:p>
          <a:p>
            <a:r>
              <a:rPr lang="en-US" dirty="0"/>
              <a:t>S</a:t>
            </a:r>
            <a:r>
              <a:rPr lang="en-US" dirty="0" smtClean="0"/>
              <a:t>urvival </a:t>
            </a:r>
            <a:r>
              <a:rPr lang="en-US" dirty="0"/>
              <a:t>was not adversely affected by early use of </a:t>
            </a:r>
            <a:r>
              <a:rPr lang="en-US" dirty="0">
                <a:solidFill>
                  <a:srgbClr val="FF0000"/>
                </a:solidFill>
              </a:rPr>
              <a:t>norepinephrine</a:t>
            </a:r>
            <a:r>
              <a:rPr lang="en-US" dirty="0"/>
              <a:t> after failure to restore </a:t>
            </a:r>
            <a:r>
              <a:rPr lang="en-US" dirty="0" smtClean="0"/>
              <a:t>BP with </a:t>
            </a:r>
            <a:r>
              <a:rPr lang="en-US" dirty="0"/>
              <a:t>initial crystalloid fluid </a:t>
            </a:r>
            <a:r>
              <a:rPr lang="en-US" dirty="0" smtClean="0"/>
              <a:t>of </a:t>
            </a:r>
            <a:r>
              <a:rPr lang="en-US" dirty="0"/>
              <a:t>1000 to 1500 </a:t>
            </a:r>
            <a:r>
              <a:rPr lang="en-US" dirty="0" smtClean="0"/>
              <a:t>mL</a:t>
            </a:r>
          </a:p>
        </p:txBody>
      </p:sp>
    </p:spTree>
    <p:extLst>
      <p:ext uri="{BB962C8B-B14F-4D97-AF65-F5344CB8AC3E}">
        <p14:creationId xmlns:p14="http://schemas.microsoft.com/office/powerpoint/2010/main" val="33484524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Shock</a:t>
            </a:r>
          </a:p>
        </p:txBody>
      </p:sp>
      <p:sp>
        <p:nvSpPr>
          <p:cNvPr id="3" name="Content Placeholder 2"/>
          <p:cNvSpPr>
            <a:spLocks noGrp="1"/>
          </p:cNvSpPr>
          <p:nvPr>
            <p:ph sz="quarter" idx="1"/>
          </p:nvPr>
        </p:nvSpPr>
        <p:spPr/>
        <p:txBody>
          <a:bodyPr/>
          <a:lstStyle/>
          <a:p>
            <a:endParaRPr lang="en-US"/>
          </a:p>
        </p:txBody>
      </p:sp>
      <p:pic>
        <p:nvPicPr>
          <p:cNvPr id="6" name="Picture 5" descr="S__4227086.jpg"/>
          <p:cNvPicPr>
            <a:picLocks noChangeAspect="1"/>
          </p:cNvPicPr>
          <p:nvPr/>
        </p:nvPicPr>
        <p:blipFill rotWithShape="1">
          <a:blip r:embed="rId2">
            <a:extLst>
              <a:ext uri="{28A0092B-C50C-407E-A947-70E740481C1C}">
                <a14:useLocalDpi xmlns:a14="http://schemas.microsoft.com/office/drawing/2010/main" val="0"/>
              </a:ext>
            </a:extLst>
          </a:blip>
          <a:srcRect l="8656" t="16528" r="8404" b="50323"/>
          <a:stretch/>
        </p:blipFill>
        <p:spPr>
          <a:xfrm>
            <a:off x="-22291" y="1384226"/>
            <a:ext cx="9166291" cy="2558765"/>
          </a:xfrm>
          <a:prstGeom prst="rect">
            <a:avLst/>
          </a:prstGeom>
        </p:spPr>
      </p:pic>
      <p:pic>
        <p:nvPicPr>
          <p:cNvPr id="7" name="Picture 6" descr="S__4227084.jpg"/>
          <p:cNvPicPr>
            <a:picLocks noChangeAspect="1"/>
          </p:cNvPicPr>
          <p:nvPr/>
        </p:nvPicPr>
        <p:blipFill rotWithShape="1">
          <a:blip r:embed="rId3">
            <a:extLst>
              <a:ext uri="{28A0092B-C50C-407E-A947-70E740481C1C}">
                <a14:useLocalDpi xmlns:a14="http://schemas.microsoft.com/office/drawing/2010/main" val="0"/>
              </a:ext>
            </a:extLst>
          </a:blip>
          <a:srcRect l="5637" t="30657" r="10216" b="38508"/>
          <a:stretch/>
        </p:blipFill>
        <p:spPr>
          <a:xfrm>
            <a:off x="-22291" y="2181924"/>
            <a:ext cx="8994146" cy="2301943"/>
          </a:xfrm>
          <a:prstGeom prst="rect">
            <a:avLst/>
          </a:prstGeom>
        </p:spPr>
      </p:pic>
      <p:pic>
        <p:nvPicPr>
          <p:cNvPr id="9" name="Picture 8" descr="S__425166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4624"/>
            <a:ext cx="9144000" cy="1053236"/>
          </a:xfrm>
          <a:prstGeom prst="rect">
            <a:avLst/>
          </a:prstGeom>
        </p:spPr>
      </p:pic>
    </p:spTree>
    <p:extLst>
      <p:ext uri="{BB962C8B-B14F-4D97-AF65-F5344CB8AC3E}">
        <p14:creationId xmlns:p14="http://schemas.microsoft.com/office/powerpoint/2010/main" val="1973816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Cardiogenic shock</a:t>
            </a:r>
            <a:endParaRPr lang="en-US" dirty="0"/>
          </a:p>
        </p:txBody>
      </p:sp>
      <p:sp>
        <p:nvSpPr>
          <p:cNvPr id="3" name="Content Placeholder 2"/>
          <p:cNvSpPr>
            <a:spLocks noGrp="1"/>
          </p:cNvSpPr>
          <p:nvPr>
            <p:ph sz="quarter" idx="1"/>
          </p:nvPr>
        </p:nvSpPr>
        <p:spPr/>
        <p:txBody>
          <a:bodyPr/>
          <a:lstStyle/>
          <a:p>
            <a:r>
              <a:rPr lang="en-US" dirty="0" smtClean="0"/>
              <a:t>Left side</a:t>
            </a:r>
          </a:p>
          <a:p>
            <a:r>
              <a:rPr lang="en-US" dirty="0" smtClean="0"/>
              <a:t>Right side</a:t>
            </a:r>
          </a:p>
          <a:p>
            <a:r>
              <a:rPr lang="en-US" dirty="0" smtClean="0"/>
              <a:t>Pulmonary hypertension</a:t>
            </a:r>
            <a:endParaRPr lang="en-US" dirty="0"/>
          </a:p>
        </p:txBody>
      </p:sp>
    </p:spTree>
    <p:extLst>
      <p:ext uri="{BB962C8B-B14F-4D97-AF65-F5344CB8AC3E}">
        <p14:creationId xmlns:p14="http://schemas.microsoft.com/office/powerpoint/2010/main" val="224620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Cardiogenic shock</a:t>
            </a:r>
          </a:p>
        </p:txBody>
      </p:sp>
      <p:sp>
        <p:nvSpPr>
          <p:cNvPr id="3" name="Content Placeholder 2"/>
          <p:cNvSpPr>
            <a:spLocks noGrp="1"/>
          </p:cNvSpPr>
          <p:nvPr>
            <p:ph sz="quarter" idx="1"/>
          </p:nvPr>
        </p:nvSpPr>
        <p:spPr/>
        <p:txBody>
          <a:bodyPr/>
          <a:lstStyle/>
          <a:p>
            <a:endParaRPr lang="en-US"/>
          </a:p>
        </p:txBody>
      </p:sp>
      <p:pic>
        <p:nvPicPr>
          <p:cNvPr id="4" name="Picture 3" descr="S__425166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1101586"/>
            <a:ext cx="7620000" cy="5756413"/>
          </a:xfrm>
          <a:prstGeom prst="rect">
            <a:avLst/>
          </a:prstGeom>
        </p:spPr>
      </p:pic>
    </p:spTree>
    <p:extLst>
      <p:ext uri="{BB962C8B-B14F-4D97-AF65-F5344CB8AC3E}">
        <p14:creationId xmlns:p14="http://schemas.microsoft.com/office/powerpoint/2010/main" val="11000339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Cardiogenic shock</a:t>
            </a:r>
          </a:p>
        </p:txBody>
      </p:sp>
      <p:pic>
        <p:nvPicPr>
          <p:cNvPr id="4" name="Content Placeholder 3" descr="S__4227091.jpg"/>
          <p:cNvPicPr>
            <a:picLocks noGrp="1" noChangeAspect="1"/>
          </p:cNvPicPr>
          <p:nvPr>
            <p:ph sz="quarter" idx="1"/>
          </p:nvPr>
        </p:nvPicPr>
        <p:blipFill>
          <a:blip r:embed="rId2">
            <a:extLst>
              <a:ext uri="{28A0092B-C50C-407E-A947-70E740481C1C}">
                <a14:useLocalDpi xmlns:a14="http://schemas.microsoft.com/office/drawing/2010/main" val="0"/>
              </a:ext>
            </a:extLst>
          </a:blip>
          <a:srcRect t="1229" b="1229"/>
          <a:stretch>
            <a:fillRect/>
          </a:stretch>
        </p:blipFill>
        <p:spPr>
          <a:prstGeom prst="rect">
            <a:avLst/>
          </a:prstGeom>
        </p:spPr>
      </p:pic>
    </p:spTree>
    <p:extLst>
      <p:ext uri="{BB962C8B-B14F-4D97-AF65-F5344CB8AC3E}">
        <p14:creationId xmlns:p14="http://schemas.microsoft.com/office/powerpoint/2010/main" val="1491863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Cardiogenic shock</a:t>
            </a:r>
          </a:p>
        </p:txBody>
      </p:sp>
      <p:sp>
        <p:nvSpPr>
          <p:cNvPr id="3" name="Content Placeholder 2"/>
          <p:cNvSpPr>
            <a:spLocks noGrp="1"/>
          </p:cNvSpPr>
          <p:nvPr>
            <p:ph sz="quarter" idx="1"/>
          </p:nvPr>
        </p:nvSpPr>
        <p:spPr/>
        <p:txBody>
          <a:bodyPr/>
          <a:lstStyle/>
          <a:p>
            <a:r>
              <a:rPr lang="en-US" dirty="0" smtClean="0"/>
              <a:t>MAP goal </a:t>
            </a:r>
            <a:r>
              <a:rPr lang="en-US" dirty="0"/>
              <a:t>of &gt;65 mm Hg. </a:t>
            </a:r>
            <a:endParaRPr lang="en-US" dirty="0" smtClean="0"/>
          </a:p>
          <a:p>
            <a:r>
              <a:rPr lang="en-US" dirty="0" smtClean="0"/>
              <a:t>Vasopressin </a:t>
            </a:r>
            <a:r>
              <a:rPr lang="en-US" dirty="0"/>
              <a:t>has less pulmonary vasoconstriction than norepinephrine; and may be more beneficial as a first-line vasopressor in patients with CS with acute RVF</a:t>
            </a:r>
            <a:r>
              <a:rPr lang="en-US" dirty="0" smtClean="0"/>
              <a:t>.</a:t>
            </a:r>
          </a:p>
          <a:p>
            <a:r>
              <a:rPr lang="en-US" dirty="0" smtClean="0"/>
              <a:t>Pulmonary </a:t>
            </a:r>
            <a:r>
              <a:rPr lang="en-US" dirty="0" err="1"/>
              <a:t>vasoactivity</a:t>
            </a:r>
            <a:r>
              <a:rPr lang="en-US" dirty="0"/>
              <a:t> can be modified by </a:t>
            </a:r>
            <a:r>
              <a:rPr lang="en-US" dirty="0" err="1"/>
              <a:t>inodilators</a:t>
            </a:r>
            <a:r>
              <a:rPr lang="en-US" dirty="0"/>
              <a:t>, </a:t>
            </a:r>
            <a:r>
              <a:rPr lang="en-US" dirty="0" err="1"/>
              <a:t>phosphodiesterase</a:t>
            </a:r>
            <a:r>
              <a:rPr lang="en-US" dirty="0"/>
              <a:t> III inhibitors, or nitric </a:t>
            </a:r>
            <a:r>
              <a:rPr lang="en-US" dirty="0" smtClean="0"/>
              <a:t>oxide. </a:t>
            </a:r>
            <a:endParaRPr lang="en-US" dirty="0"/>
          </a:p>
        </p:txBody>
      </p:sp>
    </p:spTree>
    <p:extLst>
      <p:ext uri="{BB962C8B-B14F-4D97-AF65-F5344CB8AC3E}">
        <p14:creationId xmlns:p14="http://schemas.microsoft.com/office/powerpoint/2010/main" val="1930235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 name="Picture 4" descr="S__4227094.jpg"/>
          <p:cNvPicPr>
            <a:picLocks noChangeAspect="1"/>
          </p:cNvPicPr>
          <p:nvPr/>
        </p:nvPicPr>
        <p:blipFill rotWithShape="1">
          <a:blip r:embed="rId2">
            <a:extLst>
              <a:ext uri="{28A0092B-C50C-407E-A947-70E740481C1C}">
                <a14:useLocalDpi xmlns:a14="http://schemas.microsoft.com/office/drawing/2010/main" val="0"/>
              </a:ext>
            </a:extLst>
          </a:blip>
          <a:srcRect l="13287" t="15714" r="13438" b="4214"/>
          <a:stretch/>
        </p:blipFill>
        <p:spPr>
          <a:xfrm>
            <a:off x="82279" y="0"/>
            <a:ext cx="8985736" cy="6858000"/>
          </a:xfrm>
          <a:prstGeom prst="rect">
            <a:avLst/>
          </a:prstGeom>
        </p:spPr>
      </p:pic>
    </p:spTree>
    <p:extLst>
      <p:ext uri="{BB962C8B-B14F-4D97-AF65-F5344CB8AC3E}">
        <p14:creationId xmlns:p14="http://schemas.microsoft.com/office/powerpoint/2010/main" val="215130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3" descr="S__4227097.jpg"/>
          <p:cNvPicPr>
            <a:picLocks noChangeAspect="1"/>
          </p:cNvPicPr>
          <p:nvPr/>
        </p:nvPicPr>
        <p:blipFill rotWithShape="1">
          <a:blip r:embed="rId2">
            <a:extLst>
              <a:ext uri="{28A0092B-C50C-407E-A947-70E740481C1C}">
                <a14:useLocalDpi xmlns:a14="http://schemas.microsoft.com/office/drawing/2010/main" val="0"/>
              </a:ext>
            </a:extLst>
          </a:blip>
          <a:srcRect l="7248" t="11349" r="7087" b="8249"/>
          <a:stretch/>
        </p:blipFill>
        <p:spPr>
          <a:xfrm>
            <a:off x="-1" y="228600"/>
            <a:ext cx="9206507" cy="6035058"/>
          </a:xfrm>
          <a:prstGeom prst="rect">
            <a:avLst/>
          </a:prstGeom>
        </p:spPr>
      </p:pic>
      <p:sp>
        <p:nvSpPr>
          <p:cNvPr id="5" name="Rounded Rectangle 4"/>
          <p:cNvSpPr/>
          <p:nvPr/>
        </p:nvSpPr>
        <p:spPr>
          <a:xfrm>
            <a:off x="2388105" y="228600"/>
            <a:ext cx="2301265" cy="5155758"/>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771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__4227096.jpg"/>
          <p:cNvPicPr>
            <a:picLocks noChangeAspect="1"/>
          </p:cNvPicPr>
          <p:nvPr/>
        </p:nvPicPr>
        <p:blipFill rotWithShape="1">
          <a:blip r:embed="rId2">
            <a:extLst>
              <a:ext uri="{28A0092B-C50C-407E-A947-70E740481C1C}">
                <a14:useLocalDpi xmlns:a14="http://schemas.microsoft.com/office/drawing/2010/main" val="0"/>
              </a:ext>
            </a:extLst>
          </a:blip>
          <a:srcRect l="4716" t="14167" r="3366" b="5797"/>
          <a:stretch/>
        </p:blipFill>
        <p:spPr>
          <a:xfrm>
            <a:off x="-11285" y="228600"/>
            <a:ext cx="9209647" cy="5600836"/>
          </a:xfrm>
          <a:prstGeom prst="rect">
            <a:avLst/>
          </a:prstGeom>
        </p:spPr>
      </p:pic>
    </p:spTree>
    <p:extLst>
      <p:ext uri="{BB962C8B-B14F-4D97-AF65-F5344CB8AC3E}">
        <p14:creationId xmlns:p14="http://schemas.microsoft.com/office/powerpoint/2010/main" val="10146200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Inadequate tissue perfusion</a:t>
            </a:r>
          </a:p>
          <a:p>
            <a:pPr marL="0" indent="0">
              <a:buNone/>
            </a:pPr>
            <a:endParaRPr lang="en-US" dirty="0"/>
          </a:p>
        </p:txBody>
      </p:sp>
      <p:pic>
        <p:nvPicPr>
          <p:cNvPr id="4" name="Picture 3" descr="59439320-web-icon-lawer-scales-weigh-measurement-isollated-scales-weighing-equilibrium-weight-balance-freedom.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046" t="9363" r="8048" b="9270"/>
          <a:stretch/>
        </p:blipFill>
        <p:spPr>
          <a:xfrm>
            <a:off x="2420670" y="1997423"/>
            <a:ext cx="4408738" cy="4350366"/>
          </a:xfrm>
          <a:prstGeom prst="rect">
            <a:avLst/>
          </a:prstGeom>
        </p:spPr>
      </p:pic>
      <p:sp>
        <p:nvSpPr>
          <p:cNvPr id="5" name="Rectangle 4"/>
          <p:cNvSpPr/>
          <p:nvPr/>
        </p:nvSpPr>
        <p:spPr>
          <a:xfrm>
            <a:off x="69708" y="5008180"/>
            <a:ext cx="368562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a:t>
            </a:r>
            <a:r>
              <a:rPr lang="en-US" sz="5400" b="1" cap="none" spc="0"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Supply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4813885" y="3966468"/>
            <a:ext cx="424988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a:t>
            </a:r>
            <a:r>
              <a:rPr lang="en-US" sz="5400" b="1" cap="none" spc="0"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Demand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868414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__42516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552"/>
            <a:ext cx="9144000" cy="5448897"/>
          </a:xfrm>
          <a:prstGeom prst="rect">
            <a:avLst/>
          </a:prstGeom>
        </p:spPr>
      </p:pic>
    </p:spTree>
    <p:extLst>
      <p:ext uri="{BB962C8B-B14F-4D97-AF65-F5344CB8AC3E}">
        <p14:creationId xmlns:p14="http://schemas.microsoft.com/office/powerpoint/2010/main" val="8554320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__42516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552"/>
            <a:ext cx="9144000" cy="5448897"/>
          </a:xfrm>
          <a:prstGeom prst="rect">
            <a:avLst/>
          </a:prstGeom>
        </p:spPr>
      </p:pic>
      <p:pic>
        <p:nvPicPr>
          <p:cNvPr id="5" name="Picture 4" descr="S__67379234.jpg"/>
          <p:cNvPicPr>
            <a:picLocks noChangeAspect="1"/>
          </p:cNvPicPr>
          <p:nvPr/>
        </p:nvPicPr>
        <p:blipFill rotWithShape="1">
          <a:blip r:embed="rId3">
            <a:extLst>
              <a:ext uri="{28A0092B-C50C-407E-A947-70E740481C1C}">
                <a14:useLocalDpi xmlns:a14="http://schemas.microsoft.com/office/drawing/2010/main" val="0"/>
              </a:ext>
            </a:extLst>
          </a:blip>
          <a:srcRect l="2399" t="46852" r="11105" b="35925"/>
          <a:stretch/>
        </p:blipFill>
        <p:spPr>
          <a:xfrm>
            <a:off x="-1" y="1527048"/>
            <a:ext cx="9144001" cy="1965005"/>
          </a:xfrm>
          <a:prstGeom prst="rect">
            <a:avLst/>
          </a:prstGeom>
        </p:spPr>
      </p:pic>
      <p:pic>
        <p:nvPicPr>
          <p:cNvPr id="6" name="Picture 5" descr="S__67379234.jpg"/>
          <p:cNvPicPr>
            <a:picLocks noChangeAspect="1"/>
          </p:cNvPicPr>
          <p:nvPr/>
        </p:nvPicPr>
        <p:blipFill rotWithShape="1">
          <a:blip r:embed="rId3">
            <a:extLst>
              <a:ext uri="{28A0092B-C50C-407E-A947-70E740481C1C}">
                <a14:useLocalDpi xmlns:a14="http://schemas.microsoft.com/office/drawing/2010/main" val="0"/>
              </a:ext>
            </a:extLst>
          </a:blip>
          <a:srcRect l="2797" t="64259" r="10594" b="22593"/>
          <a:stretch/>
        </p:blipFill>
        <p:spPr>
          <a:xfrm>
            <a:off x="0" y="3594099"/>
            <a:ext cx="9144000" cy="1498241"/>
          </a:xfrm>
          <a:prstGeom prst="rect">
            <a:avLst/>
          </a:prstGeom>
        </p:spPr>
      </p:pic>
      <p:sp>
        <p:nvSpPr>
          <p:cNvPr id="8" name="Rounded Rectangle 7"/>
          <p:cNvSpPr/>
          <p:nvPr/>
        </p:nvSpPr>
        <p:spPr>
          <a:xfrm>
            <a:off x="0" y="1765300"/>
            <a:ext cx="9144000" cy="6604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0" y="3835400"/>
            <a:ext cx="9144000" cy="4445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805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Vasopressors </a:t>
            </a:r>
            <a:r>
              <a:rPr lang="en-US" dirty="0"/>
              <a:t>used in this setting include norepinephrine, high-dose dopamine (&gt;5 micrograms/kg/min), and vasopressin, and these should be carefully titrated to achieve adequate perfusion of vital </a:t>
            </a:r>
            <a:r>
              <a:rPr lang="en-US" dirty="0" smtClean="0"/>
              <a:t>organs. </a:t>
            </a:r>
            <a:endParaRPr lang="en-US" dirty="0"/>
          </a:p>
        </p:txBody>
      </p:sp>
    </p:spTree>
    <p:extLst>
      <p:ext uri="{BB962C8B-B14F-4D97-AF65-F5344CB8AC3E}">
        <p14:creationId xmlns:p14="http://schemas.microsoft.com/office/powerpoint/2010/main" val="2008485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LV failure</a:t>
            </a:r>
            <a:endParaRPr lang="en-US" dirty="0"/>
          </a:p>
        </p:txBody>
      </p:sp>
      <p:sp>
        <p:nvSpPr>
          <p:cNvPr id="3" name="Content Placeholder 2"/>
          <p:cNvSpPr>
            <a:spLocks noGrp="1"/>
          </p:cNvSpPr>
          <p:nvPr>
            <p:ph sz="quarter" idx="1"/>
          </p:nvPr>
        </p:nvSpPr>
        <p:spPr/>
        <p:txBody>
          <a:bodyPr/>
          <a:lstStyle/>
          <a:p>
            <a:r>
              <a:rPr lang="en-US" dirty="0" smtClean="0"/>
              <a:t>LV systolic dysfunction with hypotension despite adequate preload</a:t>
            </a:r>
            <a:endParaRPr lang="en-US" dirty="0"/>
          </a:p>
          <a:p>
            <a:pPr lvl="1"/>
            <a:r>
              <a:rPr lang="en-US" dirty="0" smtClean="0"/>
              <a:t>Inotropic</a:t>
            </a:r>
          </a:p>
          <a:p>
            <a:r>
              <a:rPr lang="en-US" dirty="0" smtClean="0"/>
              <a:t>Vasodilatation with wide PP +/- Low SVR</a:t>
            </a:r>
          </a:p>
          <a:p>
            <a:pPr lvl="1"/>
            <a:r>
              <a:rPr lang="en-US" dirty="0" smtClean="0"/>
              <a:t>Vasopressor </a:t>
            </a:r>
            <a:endParaRPr lang="en-US" dirty="0"/>
          </a:p>
          <a:p>
            <a:r>
              <a:rPr lang="en-US" dirty="0" smtClean="0"/>
              <a:t>Evidence of diastolic dysfunction</a:t>
            </a:r>
          </a:p>
          <a:p>
            <a:pPr lvl="1"/>
            <a:r>
              <a:rPr lang="en-US" dirty="0" smtClean="0"/>
              <a:t>Milrinone</a:t>
            </a:r>
          </a:p>
          <a:p>
            <a:endParaRPr lang="en-US" dirty="0" smtClean="0"/>
          </a:p>
        </p:txBody>
      </p:sp>
    </p:spTree>
    <p:extLst>
      <p:ext uri="{BB962C8B-B14F-4D97-AF65-F5344CB8AC3E}">
        <p14:creationId xmlns:p14="http://schemas.microsoft.com/office/powerpoint/2010/main" val="985370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1600" dirty="0" smtClean="0"/>
              <a:t>temporizing </a:t>
            </a:r>
            <a:r>
              <a:rPr lang="en-US" sz="1600" dirty="0"/>
              <a:t>measure in patients with severe LV systolic dysfunction and low output syndrome (diminished peripheral perfusion and end-organ dysfunction</a:t>
            </a:r>
            <a:r>
              <a:rPr lang="en-US" sz="1600" dirty="0" smtClean="0"/>
              <a:t>)</a:t>
            </a:r>
          </a:p>
          <a:p>
            <a:r>
              <a:rPr lang="en-US" sz="1600" dirty="0" smtClean="0"/>
              <a:t>maintain </a:t>
            </a:r>
            <a:r>
              <a:rPr lang="en-US" sz="1600" dirty="0"/>
              <a:t>systemic perfusion and preserve end-organ performance until definitive therapy </a:t>
            </a:r>
            <a:r>
              <a:rPr lang="en-US" sz="1600" dirty="0" smtClean="0"/>
              <a:t>is </a:t>
            </a:r>
            <a:r>
              <a:rPr lang="en-US" sz="1600" dirty="0"/>
              <a:t>instituted or resolution of the acute precipitating problem has occurred. </a:t>
            </a:r>
            <a:endParaRPr lang="en-US" sz="1600" dirty="0" smtClean="0"/>
          </a:p>
          <a:p>
            <a:r>
              <a:rPr lang="en-US" sz="1600" dirty="0" smtClean="0"/>
              <a:t>Continuous </a:t>
            </a:r>
            <a:r>
              <a:rPr lang="en-US" sz="1600" dirty="0"/>
              <a:t>intravenous inotropic support was felt to be reasonable as “bridge therapy” in patients with stage D HF refractory to guideline-directed medical therapy and device therapy who are eligible for and awaiting mechanical circulatory support or cardiac transplantation. </a:t>
            </a:r>
            <a:endParaRPr lang="en-US" sz="1600" dirty="0" smtClean="0"/>
          </a:p>
          <a:p>
            <a:r>
              <a:rPr lang="en-US" sz="1600" dirty="0" smtClean="0"/>
              <a:t>In </a:t>
            </a:r>
            <a:r>
              <a:rPr lang="en-US" sz="1600" dirty="0"/>
              <a:t>addition, the guidelines noted that inotropic therapy “may be reasonable” (a very weak recommendation) in the following settings: short-term, continuous intravenous inotropic support in hospitalized patients presenting with documented severe systolic dysfunction who present with low blood pressure and significantly depressed cardiac output to maintain systemic perfusion and preserve end-organ performance; and long-term continuous intravenous inotropic support as palliative therapy for symptom control in select patients with stage D HF despite optimal guideline-directed medical therapy and device therapy who are not eligible for either mechanical circulatory support or cardiac transplantation. </a:t>
            </a:r>
            <a:endParaRPr lang="en-US" sz="1600" dirty="0" smtClean="0"/>
          </a:p>
          <a:p>
            <a:r>
              <a:rPr lang="en-US" sz="1600" dirty="0"/>
              <a:t>Inotropes are not indicated for treatment of ADHF in the setting of preserved systolic function.</a:t>
            </a:r>
          </a:p>
        </p:txBody>
      </p:sp>
    </p:spTree>
    <p:extLst>
      <p:ext uri="{BB962C8B-B14F-4D97-AF65-F5344CB8AC3E}">
        <p14:creationId xmlns:p14="http://schemas.microsoft.com/office/powerpoint/2010/main" val="2456660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0000" lnSpcReduction="20000"/>
          </a:bodyPr>
          <a:lstStyle/>
          <a:p>
            <a:r>
              <a:rPr lang="en-US" dirty="0"/>
              <a:t> In patients with ADHF and marked hypotension, vasopressor therapy can be used as a temporizing measure to preserve systemic blood pressure and end-organ perfusion, although at the cost of increasing afterload and decreasing cardiac output [19]. Vasopressor use should be limited to patients with persistent hypotension with symptoms or evidence of consequent end-organ </a:t>
            </a:r>
            <a:r>
              <a:rPr lang="en-US" dirty="0" err="1"/>
              <a:t>hypoperfusion</a:t>
            </a:r>
            <a:r>
              <a:rPr lang="en-US" dirty="0"/>
              <a:t> despite optimization of filling pressures and use of inotropic agents as appropriate. In this setting, invasive monitoring can be helpful to assess filling pressures and systemic vascular resistance. (See "Pulmonary artery catheterization: Indications, contraindications, and complications in adults", section on 'Indications'.)Vasopressors used in this setting include norepinephrine, high-dose dopamine (&gt;5 micrograms/kg/min), and vasopressin, and these should be carefully titrated to achieve adequate perfusion of vital organs (table 3). Dopamine and norepinephrine have beta inotropic as well as vasopressor activity. (See "Use of vasopressors and inotropes".</a:t>
            </a:r>
            <a:r>
              <a:rPr lang="en-US" dirty="0" smtClean="0"/>
              <a:t>)</a:t>
            </a:r>
          </a:p>
          <a:p>
            <a:r>
              <a:rPr lang="en-US" dirty="0" smtClean="0"/>
              <a:t>A </a:t>
            </a:r>
            <a:r>
              <a:rPr lang="en-US" dirty="0"/>
              <a:t>systematic review found no evidence to determine the clinical efficacy and safety of vasopressor therapy in ADHF [14].</a:t>
            </a:r>
          </a:p>
        </p:txBody>
      </p:sp>
    </p:spTree>
    <p:extLst>
      <p:ext uri="{BB962C8B-B14F-4D97-AF65-F5344CB8AC3E}">
        <p14:creationId xmlns:p14="http://schemas.microsoft.com/office/powerpoint/2010/main" val="2836607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55000" lnSpcReduction="20000"/>
          </a:bodyPr>
          <a:lstStyle/>
          <a:p>
            <a:r>
              <a:rPr lang="en-US" dirty="0"/>
              <a:t>Treatment of patients with </a:t>
            </a:r>
            <a:r>
              <a:rPr lang="en-US" dirty="0" err="1"/>
              <a:t>HFrEF</a:t>
            </a:r>
            <a:r>
              <a:rPr lang="en-US" dirty="0"/>
              <a:t> and hypotension is guided by hemodynamics, which are most commonly imputed from the physical examination with more direct assessment by right heart catheterization performed when required for selected cases. If the systolic blood pressure is &lt;85 mmHg or there is evidence of shock (</a:t>
            </a:r>
            <a:r>
              <a:rPr lang="en-US" dirty="0" err="1"/>
              <a:t>eg</a:t>
            </a:r>
            <a:r>
              <a:rPr lang="en-US" dirty="0"/>
              <a:t>, cool extremities, narrow pulse pressure, low urine output, confusion) and evidence of adequate preload, the addition of an inotrope is suggested [19]. In patients with persistent shock, a vasopressor may be needed as a temporizing measure to support perfusion to vital organs, though this is at the expense of increased LV afterload. Selected patients with hypotension may benefit from vasodilator therapy guided by invasive monitoring, including pulmonary artery catheter. For selected patients with severe </a:t>
            </a:r>
            <a:r>
              <a:rPr lang="en-US" dirty="0" err="1"/>
              <a:t>HFrEF</a:t>
            </a:r>
            <a:r>
              <a:rPr lang="en-US" dirty="0"/>
              <a:t> (generally with LVEF &lt;25 percent) with acute, severe hemodynamic compromise, nondurable mechanical support (</a:t>
            </a:r>
            <a:r>
              <a:rPr lang="en-US" dirty="0" err="1"/>
              <a:t>eg</a:t>
            </a:r>
            <a:r>
              <a:rPr lang="en-US" dirty="0"/>
              <a:t>, intra-aortic balloon pump [IABP], extracorporeal circulatory membrane oxygenator [ECMO], or extracorporeal ventricular assist devices) is an option as a "bridge to decision" or "bridge to recovery" [5,19].Patients with </a:t>
            </a:r>
            <a:r>
              <a:rPr lang="en-US" dirty="0" err="1"/>
              <a:t>HFpEF</a:t>
            </a:r>
            <a:r>
              <a:rPr lang="en-US" dirty="0"/>
              <a:t> presenting with hypotension should not receive inotropic therapy and may require a vasopressor . Assessment of the intravascular volume status is critical in such patients to determine the need for diuresis and/or hydration. For patients who develop hypotension with dynamic LV outflow obstruction, treatment may include a beta blocker, a vasopressor (</a:t>
            </a:r>
            <a:r>
              <a:rPr lang="en-US" dirty="0" err="1"/>
              <a:t>eg</a:t>
            </a:r>
            <a:r>
              <a:rPr lang="en-US" dirty="0"/>
              <a:t>, phenylephrine or norepinephrine), and gentle hydration if pulmonary edema is not present. Dynamic LV outflow obstruction occurs in some patients with hypertrophic cardiomyopathy but is not limited to patients with that condition. (See "Hypertrophic cardiomyopathy: Medical management for non-heart failure symptoms", section on 'Acute hemodynamic collapse in the setting of LVOT obstruction'.)</a:t>
            </a:r>
          </a:p>
        </p:txBody>
      </p:sp>
    </p:spTree>
    <p:extLst>
      <p:ext uri="{BB962C8B-B14F-4D97-AF65-F5344CB8AC3E}">
        <p14:creationId xmlns:p14="http://schemas.microsoft.com/office/powerpoint/2010/main" val="1819061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 failure</a:t>
            </a:r>
            <a:endParaRPr lang="en-US" dirty="0"/>
          </a:p>
        </p:txBody>
      </p:sp>
      <p:sp>
        <p:nvSpPr>
          <p:cNvPr id="3" name="Content Placeholder 2"/>
          <p:cNvSpPr>
            <a:spLocks noGrp="1"/>
          </p:cNvSpPr>
          <p:nvPr>
            <p:ph sz="quarter" idx="1"/>
          </p:nvPr>
        </p:nvSpPr>
        <p:spPr/>
        <p:txBody>
          <a:bodyPr>
            <a:normAutofit/>
          </a:bodyPr>
          <a:lstStyle/>
          <a:p>
            <a:r>
              <a:rPr lang="en-US" dirty="0" smtClean="0"/>
              <a:t>RV systolic </a:t>
            </a:r>
            <a:r>
              <a:rPr lang="en-US" dirty="0"/>
              <a:t>dysfunction with hypotension despite adequate preload</a:t>
            </a:r>
          </a:p>
          <a:p>
            <a:pPr lvl="1"/>
            <a:r>
              <a:rPr lang="en-US" dirty="0"/>
              <a:t>Inotropic </a:t>
            </a:r>
            <a:endParaRPr lang="en-US" dirty="0" smtClean="0"/>
          </a:p>
          <a:p>
            <a:pPr marL="274320" lvl="1">
              <a:buClr>
                <a:schemeClr val="accent1"/>
              </a:buClr>
              <a:buSzPct val="85000"/>
              <a:buFont typeface="Wingdings 2"/>
              <a:buChar char=""/>
            </a:pPr>
            <a:r>
              <a:rPr lang="en-US" sz="2700" dirty="0">
                <a:solidFill>
                  <a:schemeClr val="tx1"/>
                </a:solidFill>
              </a:rPr>
              <a:t>P</a:t>
            </a:r>
            <a:r>
              <a:rPr lang="en-US" sz="2700" dirty="0" smtClean="0">
                <a:solidFill>
                  <a:schemeClr val="tx1"/>
                </a:solidFill>
              </a:rPr>
              <a:t>ersistent </a:t>
            </a:r>
            <a:r>
              <a:rPr lang="en-US" sz="2700" dirty="0">
                <a:solidFill>
                  <a:schemeClr val="tx1"/>
                </a:solidFill>
              </a:rPr>
              <a:t>hypotension with evidence of vasodilatation with decrease coronary perfusion</a:t>
            </a:r>
          </a:p>
          <a:p>
            <a:pPr lvl="1"/>
            <a:r>
              <a:rPr lang="en-US" dirty="0"/>
              <a:t>Vasopressor +/- Inodilator </a:t>
            </a:r>
            <a:endParaRPr lang="en-US" dirty="0" smtClean="0"/>
          </a:p>
          <a:p>
            <a:r>
              <a:rPr lang="en-US" dirty="0" smtClean="0"/>
              <a:t>Persistent </a:t>
            </a:r>
            <a:r>
              <a:rPr lang="en-US" dirty="0"/>
              <a:t>hypotension &amp; PVR is elevated</a:t>
            </a:r>
          </a:p>
          <a:p>
            <a:pPr lvl="1"/>
            <a:r>
              <a:rPr lang="en-US" dirty="0"/>
              <a:t>Pulmonary vasodilator or Milrinone (add vasopressor) </a:t>
            </a:r>
            <a:endParaRPr lang="en-US" dirty="0" smtClean="0"/>
          </a:p>
          <a:p>
            <a:endParaRPr lang="en-US" dirty="0" smtClean="0"/>
          </a:p>
          <a:p>
            <a:endParaRPr lang="en-US" dirty="0" smtClean="0"/>
          </a:p>
        </p:txBody>
      </p:sp>
    </p:spTree>
    <p:extLst>
      <p:ext uri="{BB962C8B-B14F-4D97-AF65-F5344CB8AC3E}">
        <p14:creationId xmlns:p14="http://schemas.microsoft.com/office/powerpoint/2010/main" val="10204609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Phosphodiesterase Inhibitors </a:t>
            </a:r>
          </a:p>
        </p:txBody>
      </p:sp>
      <p:sp>
        <p:nvSpPr>
          <p:cNvPr id="3" name="Content Placeholder 2"/>
          <p:cNvSpPr>
            <a:spLocks noGrp="1"/>
          </p:cNvSpPr>
          <p:nvPr>
            <p:ph sz="quarter" idx="1"/>
          </p:nvPr>
        </p:nvSpPr>
        <p:spPr/>
        <p:txBody>
          <a:bodyPr/>
          <a:lstStyle/>
          <a:p>
            <a:endParaRPr lang="en-US" dirty="0" smtClean="0"/>
          </a:p>
        </p:txBody>
      </p:sp>
      <p:pic>
        <p:nvPicPr>
          <p:cNvPr id="4" name="Picture 3" descr="S__419448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700" y="1689100"/>
            <a:ext cx="4662275" cy="3210426"/>
          </a:xfrm>
          <a:prstGeom prst="rect">
            <a:avLst/>
          </a:prstGeom>
        </p:spPr>
      </p:pic>
      <p:pic>
        <p:nvPicPr>
          <p:cNvPr id="6" name="Picture 5" descr="S__41944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94" y="1689100"/>
            <a:ext cx="4356806" cy="4127500"/>
          </a:xfrm>
          <a:prstGeom prst="rect">
            <a:avLst/>
          </a:prstGeom>
        </p:spPr>
      </p:pic>
    </p:spTree>
    <p:extLst>
      <p:ext uri="{BB962C8B-B14F-4D97-AF65-F5344CB8AC3E}">
        <p14:creationId xmlns:p14="http://schemas.microsoft.com/office/powerpoint/2010/main" val="38853189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Milrinone</a:t>
            </a:r>
            <a:endParaRPr lang="en-US" dirty="0"/>
          </a:p>
        </p:txBody>
      </p:sp>
      <p:sp>
        <p:nvSpPr>
          <p:cNvPr id="3" name="Content Placeholder 2"/>
          <p:cNvSpPr>
            <a:spLocks noGrp="1"/>
          </p:cNvSpPr>
          <p:nvPr>
            <p:ph sz="quarter" idx="1"/>
          </p:nvPr>
        </p:nvSpPr>
        <p:spPr/>
        <p:txBody>
          <a:bodyPr>
            <a:normAutofit/>
          </a:bodyPr>
          <a:lstStyle/>
          <a:p>
            <a:r>
              <a:rPr lang="en-US" dirty="0" smtClean="0"/>
              <a:t>PDE </a:t>
            </a:r>
            <a:r>
              <a:rPr lang="en-US" dirty="0"/>
              <a:t>III inhibitors </a:t>
            </a:r>
            <a:endParaRPr lang="en-US" dirty="0" smtClean="0"/>
          </a:p>
          <a:p>
            <a:r>
              <a:rPr lang="en-US" dirty="0"/>
              <a:t>I</a:t>
            </a:r>
            <a:r>
              <a:rPr lang="en-US" dirty="0" smtClean="0"/>
              <a:t>notropic </a:t>
            </a:r>
            <a:r>
              <a:rPr lang="en-US" dirty="0"/>
              <a:t>support during and after cardiac surgery. </a:t>
            </a:r>
            <a:endParaRPr lang="en-US" dirty="0" smtClean="0"/>
          </a:p>
          <a:p>
            <a:r>
              <a:rPr lang="en-US" dirty="0" smtClean="0"/>
              <a:t>Milrinone </a:t>
            </a:r>
            <a:r>
              <a:rPr lang="en-US" dirty="0"/>
              <a:t>enhances myocardial contractility and causes arterial and venous </a:t>
            </a:r>
            <a:r>
              <a:rPr lang="en-US" dirty="0" smtClean="0"/>
              <a:t>vasodilation</a:t>
            </a:r>
            <a:r>
              <a:rPr lang="en-US" dirty="0"/>
              <a:t> </a:t>
            </a:r>
            <a:endParaRPr lang="en-US" dirty="0" smtClean="0"/>
          </a:p>
          <a:p>
            <a:r>
              <a:rPr lang="en-US" dirty="0" smtClean="0"/>
              <a:t>Milrinone : increase </a:t>
            </a:r>
            <a:r>
              <a:rPr lang="en-US" dirty="0"/>
              <a:t>cardiac output and oxygen delivery</a:t>
            </a:r>
          </a:p>
          <a:p>
            <a:pPr marL="0" indent="0">
              <a:buNone/>
            </a:pPr>
            <a:r>
              <a:rPr lang="en-US" dirty="0" smtClean="0"/>
              <a:t>	- Loading </a:t>
            </a:r>
            <a:r>
              <a:rPr lang="en-US" dirty="0"/>
              <a:t>doses </a:t>
            </a:r>
            <a:r>
              <a:rPr lang="en-US" dirty="0" smtClean="0"/>
              <a:t>: 25 </a:t>
            </a:r>
            <a:r>
              <a:rPr lang="en-US" dirty="0"/>
              <a:t>or 50 </a:t>
            </a:r>
            <a:r>
              <a:rPr lang="en-US" dirty="0" smtClean="0"/>
              <a:t>mcg/kg </a:t>
            </a:r>
          </a:p>
          <a:p>
            <a:pPr marL="0" indent="0">
              <a:buNone/>
            </a:pPr>
            <a:r>
              <a:rPr lang="en-US" dirty="0"/>
              <a:t>	</a:t>
            </a:r>
            <a:r>
              <a:rPr lang="en-US" dirty="0" smtClean="0"/>
              <a:t>- Infusion </a:t>
            </a:r>
            <a:r>
              <a:rPr lang="en-US" dirty="0"/>
              <a:t>rates </a:t>
            </a:r>
            <a:r>
              <a:rPr lang="en-US" dirty="0" smtClean="0"/>
              <a:t>: 0.375 - 0.75 mcg/kg</a:t>
            </a:r>
            <a:r>
              <a:rPr lang="en-US" dirty="0"/>
              <a:t>/</a:t>
            </a:r>
            <a:r>
              <a:rPr lang="en-US" dirty="0" smtClean="0"/>
              <a:t>min</a:t>
            </a:r>
          </a:p>
        </p:txBody>
      </p:sp>
    </p:spTree>
    <p:extLst>
      <p:ext uri="{BB962C8B-B14F-4D97-AF65-F5344CB8AC3E}">
        <p14:creationId xmlns:p14="http://schemas.microsoft.com/office/powerpoint/2010/main" val="36819647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 perfusion</a:t>
            </a:r>
            <a:endParaRPr lang="en-US" dirty="0"/>
          </a:p>
        </p:txBody>
      </p:sp>
      <p:sp>
        <p:nvSpPr>
          <p:cNvPr id="3" name="Content Placeholder 2"/>
          <p:cNvSpPr>
            <a:spLocks noGrp="1"/>
          </p:cNvSpPr>
          <p:nvPr>
            <p:ph sz="quarter" idx="1"/>
          </p:nvPr>
        </p:nvSpPr>
        <p:spPr/>
        <p:txBody>
          <a:bodyPr>
            <a:normAutofit/>
          </a:bodyPr>
          <a:lstStyle/>
          <a:p>
            <a:r>
              <a:rPr lang="en-US" sz="3200" dirty="0" smtClean="0"/>
              <a:t>BP = CO x SVR</a:t>
            </a:r>
          </a:p>
          <a:p>
            <a:pPr marL="594360" lvl="2" indent="0">
              <a:buNone/>
            </a:pPr>
            <a:r>
              <a:rPr lang="en-US" sz="3200" dirty="0" smtClean="0"/>
              <a:t>	= ( SV X HR ) X SVR</a:t>
            </a:r>
          </a:p>
          <a:p>
            <a:pPr marL="594360" lvl="2" indent="0">
              <a:buNone/>
            </a:pPr>
            <a:r>
              <a:rPr lang="en-US" sz="3200" dirty="0"/>
              <a:t>	</a:t>
            </a:r>
            <a:r>
              <a:rPr lang="en-US" sz="3200" dirty="0" smtClean="0"/>
              <a:t>= ( EDV – ESV ) X HR X SVR</a:t>
            </a:r>
          </a:p>
          <a:p>
            <a:pPr marL="594360" lvl="2" indent="0">
              <a:buNone/>
            </a:pPr>
            <a:r>
              <a:rPr lang="en-US" sz="3200" dirty="0" smtClean="0"/>
              <a:t>	=  </a:t>
            </a:r>
            <a:r>
              <a:rPr lang="en-US" sz="3200" u="sng" dirty="0" smtClean="0"/>
              <a:t>EDV </a:t>
            </a:r>
            <a:r>
              <a:rPr lang="en-US" sz="3200" dirty="0" smtClean="0"/>
              <a:t>( </a:t>
            </a:r>
            <a:r>
              <a:rPr lang="en-US" sz="3200" dirty="0" smtClean="0">
                <a:solidFill>
                  <a:srgbClr val="FF0000"/>
                </a:solidFill>
              </a:rPr>
              <a:t>EDV – ESV </a:t>
            </a:r>
            <a:r>
              <a:rPr lang="en-US" sz="3200" dirty="0" smtClean="0"/>
              <a:t>) X HR X SVR</a:t>
            </a:r>
          </a:p>
          <a:p>
            <a:pPr marL="868680" lvl="3" indent="0">
              <a:buNone/>
            </a:pPr>
            <a:r>
              <a:rPr lang="en-US" sz="3200" dirty="0" smtClean="0">
                <a:solidFill>
                  <a:schemeClr val="tx1"/>
                </a:solidFill>
              </a:rPr>
              <a:t>     </a:t>
            </a:r>
            <a:r>
              <a:rPr lang="en-US" sz="3200" dirty="0" smtClean="0">
                <a:solidFill>
                  <a:srgbClr val="FF0000"/>
                </a:solidFill>
              </a:rPr>
              <a:t>EDV</a:t>
            </a:r>
          </a:p>
          <a:p>
            <a:pPr marL="868680" lvl="3" indent="0">
              <a:buNone/>
            </a:pPr>
            <a:r>
              <a:rPr lang="en-US" sz="3200" dirty="0" smtClean="0">
                <a:solidFill>
                  <a:srgbClr val="000000"/>
                </a:solidFill>
              </a:rPr>
              <a:t>=  EDV X EF X HR X SVR </a:t>
            </a:r>
            <a:endParaRPr lang="en-US" sz="3200" dirty="0">
              <a:solidFill>
                <a:srgbClr val="000000"/>
              </a:solidFill>
            </a:endParaRPr>
          </a:p>
        </p:txBody>
      </p:sp>
    </p:spTree>
    <p:extLst>
      <p:ext uri="{BB962C8B-B14F-4D97-AF65-F5344CB8AC3E}">
        <p14:creationId xmlns:p14="http://schemas.microsoft.com/office/powerpoint/2010/main" val="26520532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Phosphodiesterase Inhibitors </a:t>
            </a:r>
          </a:p>
        </p:txBody>
      </p:sp>
      <p:sp>
        <p:nvSpPr>
          <p:cNvPr id="3" name="Content Placeholder 2"/>
          <p:cNvSpPr>
            <a:spLocks noGrp="1"/>
          </p:cNvSpPr>
          <p:nvPr>
            <p:ph sz="quarter" idx="1"/>
          </p:nvPr>
        </p:nvSpPr>
        <p:spPr/>
        <p:txBody>
          <a:bodyPr>
            <a:normAutofit/>
          </a:bodyPr>
          <a:lstStyle/>
          <a:p>
            <a:r>
              <a:rPr lang="en-US" dirty="0"/>
              <a:t>C</a:t>
            </a:r>
            <a:r>
              <a:rPr lang="en-US" dirty="0" smtClean="0"/>
              <a:t>ontraindicated : </a:t>
            </a:r>
            <a:r>
              <a:rPr lang="en-US" dirty="0"/>
              <a:t>treatment of chronic heart </a:t>
            </a:r>
            <a:r>
              <a:rPr lang="en-US" dirty="0" smtClean="0"/>
              <a:t>failure</a:t>
            </a:r>
          </a:p>
          <a:p>
            <a:r>
              <a:rPr lang="en-US" dirty="0"/>
              <a:t>T</a:t>
            </a:r>
            <a:r>
              <a:rPr lang="en-US" dirty="0" smtClean="0"/>
              <a:t>reatment : </a:t>
            </a:r>
            <a:r>
              <a:rPr lang="en-US" dirty="0"/>
              <a:t>acute LV dysfunction during cardiac surgery and in </a:t>
            </a:r>
            <a:r>
              <a:rPr lang="en-US" dirty="0" smtClean="0"/>
              <a:t>ICU. </a:t>
            </a:r>
          </a:p>
        </p:txBody>
      </p:sp>
    </p:spTree>
    <p:extLst>
      <p:ext uri="{BB962C8B-B14F-4D97-AF65-F5344CB8AC3E}">
        <p14:creationId xmlns:p14="http://schemas.microsoft.com/office/powerpoint/2010/main" val="34096897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Levosimendan</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descr="S__419449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664" y="1527048"/>
            <a:ext cx="5813536" cy="4876531"/>
          </a:xfrm>
          <a:prstGeom prst="rect">
            <a:avLst/>
          </a:prstGeom>
        </p:spPr>
      </p:pic>
    </p:spTree>
    <p:extLst>
      <p:ext uri="{BB962C8B-B14F-4D97-AF65-F5344CB8AC3E}">
        <p14:creationId xmlns:p14="http://schemas.microsoft.com/office/powerpoint/2010/main" val="2764617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Levosimendan</a:t>
            </a:r>
          </a:p>
        </p:txBody>
      </p:sp>
      <p:sp>
        <p:nvSpPr>
          <p:cNvPr id="3" name="Content Placeholder 2"/>
          <p:cNvSpPr>
            <a:spLocks noGrp="1"/>
          </p:cNvSpPr>
          <p:nvPr>
            <p:ph sz="quarter" idx="1"/>
          </p:nvPr>
        </p:nvSpPr>
        <p:spPr/>
        <p:txBody>
          <a:bodyPr>
            <a:normAutofit fontScale="70000" lnSpcReduction="20000"/>
          </a:bodyPr>
          <a:lstStyle/>
          <a:p>
            <a:r>
              <a:rPr lang="en-US" dirty="0" err="1"/>
              <a:t>Myofilament</a:t>
            </a:r>
            <a:r>
              <a:rPr lang="en-US" dirty="0"/>
              <a:t> Ca2+ sensitizers are positive inotropic, </a:t>
            </a:r>
            <a:r>
              <a:rPr lang="en-US" dirty="0" err="1"/>
              <a:t>vasodilating</a:t>
            </a:r>
            <a:r>
              <a:rPr lang="en-US" dirty="0"/>
              <a:t> drugs that enhance myocardial contractility by increasing the Ca2+ sensitivity of the contractile apparatus</a:t>
            </a:r>
            <a:r>
              <a:rPr lang="en-US" dirty="0" smtClean="0"/>
              <a:t>.</a:t>
            </a:r>
          </a:p>
          <a:p>
            <a:r>
              <a:rPr lang="en-US" dirty="0" smtClean="0"/>
              <a:t>Levosimendan </a:t>
            </a:r>
            <a:r>
              <a:rPr lang="en-US" dirty="0"/>
              <a:t>is used extensively in Europe for short-term treatment of heart </a:t>
            </a:r>
            <a:r>
              <a:rPr lang="en-US" dirty="0" smtClean="0"/>
              <a:t>failure </a:t>
            </a:r>
            <a:r>
              <a:rPr lang="en-US" dirty="0"/>
              <a:t>and for inotropic support in patients undergoing cardiac surgery</a:t>
            </a:r>
            <a:r>
              <a:rPr lang="en-US" dirty="0" smtClean="0"/>
              <a:t>. </a:t>
            </a:r>
          </a:p>
          <a:p>
            <a:r>
              <a:rPr lang="en-US" dirty="0" smtClean="0"/>
              <a:t>Levosimendan </a:t>
            </a:r>
            <a:r>
              <a:rPr lang="en-US" dirty="0"/>
              <a:t>produced rapid improvement of symptoms in patients with acute decompensated heart failure, but the drug also increased the risk of cardiovascular-related complications</a:t>
            </a:r>
            <a:r>
              <a:rPr lang="en-US" dirty="0" smtClean="0"/>
              <a:t>. </a:t>
            </a:r>
          </a:p>
          <a:p>
            <a:r>
              <a:rPr lang="en-US" dirty="0" smtClean="0"/>
              <a:t>Levosimendan </a:t>
            </a:r>
            <a:r>
              <a:rPr lang="en-US" dirty="0"/>
              <a:t>also improves cardiac performance concomitant with reductions in pulmonary capillary occlusion pressure and systemic vascular resistance in patients with normal and depressed LV systolic function undergoing cardiac surgery</a:t>
            </a:r>
            <a:r>
              <a:rPr lang="en-US" dirty="0" smtClean="0"/>
              <a:t>.</a:t>
            </a:r>
          </a:p>
          <a:p>
            <a:r>
              <a:rPr lang="en-US" dirty="0" smtClean="0"/>
              <a:t>Levosimendan </a:t>
            </a:r>
            <a:r>
              <a:rPr lang="en-US" dirty="0"/>
              <a:t>has a biologically active metabolite (OR-1896) that most likely contributes to the parent drug’s more prolonged hemodynamic effects compared with </a:t>
            </a:r>
            <a:r>
              <a:rPr lang="en-US" dirty="0" err="1"/>
              <a:t>catecholamines</a:t>
            </a:r>
            <a:r>
              <a:rPr lang="en-US" dirty="0"/>
              <a:t> or PDE III inhibitors.</a:t>
            </a:r>
          </a:p>
        </p:txBody>
      </p:sp>
    </p:spTree>
    <p:extLst>
      <p:ext uri="{BB962C8B-B14F-4D97-AF65-F5344CB8AC3E}">
        <p14:creationId xmlns:p14="http://schemas.microsoft.com/office/powerpoint/2010/main" val="3269381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Levosimendan</a:t>
            </a:r>
          </a:p>
        </p:txBody>
      </p:sp>
      <p:sp>
        <p:nvSpPr>
          <p:cNvPr id="3" name="Content Placeholder 2"/>
          <p:cNvSpPr>
            <a:spLocks noGrp="1"/>
          </p:cNvSpPr>
          <p:nvPr>
            <p:ph sz="quarter" idx="1"/>
          </p:nvPr>
        </p:nvSpPr>
        <p:spPr/>
        <p:txBody>
          <a:bodyPr>
            <a:noAutofit/>
          </a:bodyPr>
          <a:lstStyle/>
          <a:p>
            <a:r>
              <a:rPr lang="en-US" sz="2800" dirty="0" smtClean="0"/>
              <a:t>Inodilator </a:t>
            </a:r>
          </a:p>
          <a:p>
            <a:r>
              <a:rPr lang="en-US" sz="2800" dirty="0"/>
              <a:t>P</a:t>
            </a:r>
            <a:r>
              <a:rPr lang="en-US" sz="2800" dirty="0" smtClean="0"/>
              <a:t>harmacological effects:</a:t>
            </a:r>
          </a:p>
          <a:p>
            <a:pPr lvl="1"/>
            <a:r>
              <a:rPr lang="en-US" sz="2400" dirty="0" smtClean="0"/>
              <a:t>a</a:t>
            </a:r>
            <a:r>
              <a:rPr lang="en-US" sz="2400" dirty="0"/>
              <a:t>) </a:t>
            </a:r>
            <a:r>
              <a:rPr lang="en-US" sz="2400" dirty="0" smtClean="0"/>
              <a:t>Increased </a:t>
            </a:r>
            <a:r>
              <a:rPr lang="en-US" sz="2400" dirty="0"/>
              <a:t>cardiac contractility mediated by calcium </a:t>
            </a:r>
            <a:r>
              <a:rPr lang="en-US" sz="2400" dirty="0" err="1"/>
              <a:t>sensitisation</a:t>
            </a:r>
            <a:r>
              <a:rPr lang="en-US" sz="2400" dirty="0"/>
              <a:t> of troponin C </a:t>
            </a:r>
            <a:endParaRPr lang="en-US" sz="2400" dirty="0" smtClean="0"/>
          </a:p>
          <a:p>
            <a:pPr lvl="1"/>
            <a:r>
              <a:rPr lang="en-US" sz="2400" dirty="0" smtClean="0"/>
              <a:t>b</a:t>
            </a:r>
            <a:r>
              <a:rPr lang="en-US" sz="2400" dirty="0"/>
              <a:t>) </a:t>
            </a:r>
            <a:r>
              <a:rPr lang="en-US" sz="2400" dirty="0" smtClean="0"/>
              <a:t>Vasodilation </a:t>
            </a:r>
            <a:r>
              <a:rPr lang="en-US" sz="2400" dirty="0"/>
              <a:t>through the opening of potassium channels on the sarcolemma of smooth muscle cells in the vasculature </a:t>
            </a:r>
            <a:endParaRPr lang="en-US" sz="2400" dirty="0" smtClean="0"/>
          </a:p>
          <a:p>
            <a:pPr lvl="1"/>
            <a:r>
              <a:rPr lang="en-US" sz="2400" dirty="0" smtClean="0"/>
              <a:t>c</a:t>
            </a:r>
            <a:r>
              <a:rPr lang="en-US" sz="2400" dirty="0"/>
              <a:t>) </a:t>
            </a:r>
            <a:r>
              <a:rPr lang="en-US" sz="2400" dirty="0" err="1" smtClean="0"/>
              <a:t>Cardioprotection</a:t>
            </a:r>
            <a:r>
              <a:rPr lang="en-US" sz="2400" dirty="0" smtClean="0"/>
              <a:t> </a:t>
            </a:r>
            <a:r>
              <a:rPr lang="en-US" sz="2400" dirty="0"/>
              <a:t>through the opening of mitochondrial potassium channels in the </a:t>
            </a:r>
            <a:r>
              <a:rPr lang="en-US" sz="2400" dirty="0" err="1"/>
              <a:t>cardiomyocytes</a:t>
            </a:r>
            <a:endParaRPr lang="en-US" sz="2400" dirty="0"/>
          </a:p>
        </p:txBody>
      </p:sp>
    </p:spTree>
    <p:extLst>
      <p:ext uri="{BB962C8B-B14F-4D97-AF65-F5344CB8AC3E}">
        <p14:creationId xmlns:p14="http://schemas.microsoft.com/office/powerpoint/2010/main" val="8679761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Levosimendan</a:t>
            </a:r>
            <a:endParaRPr lang="en-US" dirty="0"/>
          </a:p>
        </p:txBody>
      </p:sp>
      <p:sp>
        <p:nvSpPr>
          <p:cNvPr id="3" name="Content Placeholder 2"/>
          <p:cNvSpPr>
            <a:spLocks noGrp="1"/>
          </p:cNvSpPr>
          <p:nvPr>
            <p:ph sz="quarter" idx="1"/>
          </p:nvPr>
        </p:nvSpPr>
        <p:spPr/>
        <p:txBody>
          <a:bodyPr>
            <a:noAutofit/>
          </a:bodyPr>
          <a:lstStyle/>
          <a:p>
            <a:r>
              <a:rPr lang="en-US" sz="2800" b="1" dirty="0"/>
              <a:t>S</a:t>
            </a:r>
            <a:r>
              <a:rPr lang="en-US" sz="2800" b="1" dirty="0" smtClean="0"/>
              <a:t>hort</a:t>
            </a:r>
            <a:r>
              <a:rPr lang="en-US" sz="2800" b="1" dirty="0"/>
              <a:t>-term</a:t>
            </a:r>
            <a:r>
              <a:rPr lang="en-US" sz="2800" dirty="0"/>
              <a:t> treatment of acutely decompensated severe chronic heart </a:t>
            </a:r>
            <a:r>
              <a:rPr lang="en-US" sz="2800" dirty="0" smtClean="0"/>
              <a:t>failure</a:t>
            </a:r>
          </a:p>
          <a:p>
            <a:r>
              <a:rPr lang="en-US" sz="2800" dirty="0" smtClean="0"/>
              <a:t>Most </a:t>
            </a:r>
            <a:r>
              <a:rPr lang="en-US" sz="2800" dirty="0"/>
              <a:t>common adverse events </a:t>
            </a:r>
            <a:r>
              <a:rPr lang="en-US" sz="2800" dirty="0" smtClean="0"/>
              <a:t>: hypotension</a:t>
            </a:r>
            <a:r>
              <a:rPr lang="en-US" sz="2800" dirty="0"/>
              <a:t>, headache, atrial fibrillation, </a:t>
            </a:r>
            <a:r>
              <a:rPr lang="en-US" sz="2800" dirty="0" err="1"/>
              <a:t>hypokalaemia</a:t>
            </a:r>
            <a:r>
              <a:rPr lang="en-US" sz="2800" dirty="0"/>
              <a:t> and tachycardia. </a:t>
            </a:r>
            <a:endParaRPr lang="en-US" sz="2800" dirty="0" smtClean="0"/>
          </a:p>
          <a:p>
            <a:r>
              <a:rPr lang="en-US" sz="2800" dirty="0" smtClean="0"/>
              <a:t>Positive </a:t>
            </a:r>
            <a:r>
              <a:rPr lang="en-US" sz="2800" dirty="0"/>
              <a:t>effects </a:t>
            </a:r>
            <a:r>
              <a:rPr lang="en-US" sz="2800" dirty="0" smtClean="0"/>
              <a:t>in </a:t>
            </a:r>
            <a:r>
              <a:rPr lang="en-US" sz="2800" dirty="0"/>
              <a:t>conditions requiring inotropic </a:t>
            </a:r>
            <a:r>
              <a:rPr lang="en-US" sz="2800" dirty="0" smtClean="0"/>
              <a:t>support</a:t>
            </a:r>
            <a:r>
              <a:rPr lang="en-US" sz="2800" dirty="0"/>
              <a:t> </a:t>
            </a:r>
            <a:r>
              <a:rPr lang="en-US" sz="2800" dirty="0" smtClean="0"/>
              <a:t>: RV failure</a:t>
            </a:r>
            <a:r>
              <a:rPr lang="en-US" sz="2800" dirty="0"/>
              <a:t>, cardiogenic shock, </a:t>
            </a:r>
            <a:r>
              <a:rPr lang="en-US" sz="2800" dirty="0" smtClean="0"/>
              <a:t>and septic shock</a:t>
            </a:r>
            <a:endParaRPr lang="en-US" sz="2800" dirty="0"/>
          </a:p>
        </p:txBody>
      </p:sp>
    </p:spTree>
    <p:extLst>
      <p:ext uri="{BB962C8B-B14F-4D97-AF65-F5344CB8AC3E}">
        <p14:creationId xmlns:p14="http://schemas.microsoft.com/office/powerpoint/2010/main" val="13999343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62500" lnSpcReduction="20000"/>
          </a:bodyPr>
          <a:lstStyle/>
          <a:p>
            <a:r>
              <a:rPr lang="en-US" dirty="0"/>
              <a:t>Levosimendan is indicated for the short-term treatment of acutely decompensated severe chronic heart failure in situations where conventional therapy is not sufficient, and in cases where inotropic support is considered appropriate. </a:t>
            </a:r>
            <a:endParaRPr lang="en-US" dirty="0" smtClean="0"/>
          </a:p>
          <a:p>
            <a:r>
              <a:rPr lang="en-US" dirty="0" smtClean="0"/>
              <a:t>In </a:t>
            </a:r>
            <a:r>
              <a:rPr lang="en-US" dirty="0"/>
              <a:t>the latest decade, however, </a:t>
            </a:r>
            <a:r>
              <a:rPr lang="en-US" dirty="0" err="1"/>
              <a:t>levosimendan</a:t>
            </a:r>
            <a:r>
              <a:rPr lang="en-US" dirty="0"/>
              <a:t> has been studied in numerous clinical trials outside the field of acute heart failure. Primarily, the drug has been tested in the cardiac surgery settings </a:t>
            </a:r>
            <a:r>
              <a:rPr lang="en-US" dirty="0" smtClean="0"/>
              <a:t>, </a:t>
            </a:r>
            <a:r>
              <a:rPr lang="en-US" dirty="0"/>
              <a:t>field in which the drug has shown beneficial </a:t>
            </a:r>
            <a:r>
              <a:rPr lang="en-US" dirty="0" err="1"/>
              <a:t>haemodynamic</a:t>
            </a:r>
            <a:r>
              <a:rPr lang="en-US" dirty="0"/>
              <a:t> and </a:t>
            </a:r>
            <a:r>
              <a:rPr lang="en-US" dirty="0" err="1"/>
              <a:t>cardioprotective</a:t>
            </a:r>
            <a:r>
              <a:rPr lang="en-US" dirty="0"/>
              <a:t> effects and a favorable outcome effect. </a:t>
            </a:r>
            <a:endParaRPr lang="en-US" dirty="0" smtClean="0"/>
          </a:p>
          <a:p>
            <a:r>
              <a:rPr lang="en-US" dirty="0" smtClean="0"/>
              <a:t>In </a:t>
            </a:r>
            <a:r>
              <a:rPr lang="en-US" dirty="0"/>
              <a:t>addition, several studies with repetitive </a:t>
            </a:r>
            <a:r>
              <a:rPr lang="en-US" dirty="0" err="1"/>
              <a:t>levosimendan</a:t>
            </a:r>
            <a:r>
              <a:rPr lang="en-US" dirty="0"/>
              <a:t> dosing in patients suffering from advanced chronic heart failure have shown beneficial effects on </a:t>
            </a:r>
            <a:r>
              <a:rPr lang="en-US" dirty="0" err="1"/>
              <a:t>haemodynamics</a:t>
            </a:r>
            <a:r>
              <a:rPr lang="en-US" dirty="0"/>
              <a:t>, </a:t>
            </a:r>
            <a:r>
              <a:rPr lang="en-US" dirty="0" err="1"/>
              <a:t>neurohormone</a:t>
            </a:r>
            <a:r>
              <a:rPr lang="en-US" dirty="0"/>
              <a:t> levels and </a:t>
            </a:r>
            <a:r>
              <a:rPr lang="en-US" dirty="0" smtClean="0"/>
              <a:t>symptoms. </a:t>
            </a:r>
          </a:p>
          <a:p>
            <a:r>
              <a:rPr lang="en-US" dirty="0" smtClean="0"/>
              <a:t>Finally</a:t>
            </a:r>
            <a:r>
              <a:rPr lang="en-US" dirty="0"/>
              <a:t>, </a:t>
            </a:r>
            <a:r>
              <a:rPr lang="en-US" dirty="0" err="1"/>
              <a:t>levosimendan</a:t>
            </a:r>
            <a:r>
              <a:rPr lang="en-US" dirty="0"/>
              <a:t> has also shown preliminary positive effects - mainly in small-scale studies - in right ventricular failure, cardiogenic shock, septic shock, </a:t>
            </a:r>
            <a:r>
              <a:rPr lang="en-US" dirty="0" err="1"/>
              <a:t>Takotsubo</a:t>
            </a:r>
            <a:r>
              <a:rPr lang="en-US" dirty="0"/>
              <a:t> cardiomyopathy, and in other states requiring inotropic support [32, 33]</a:t>
            </a:r>
            <a:r>
              <a:rPr lang="en-US" dirty="0" smtClean="0"/>
              <a:t>.</a:t>
            </a:r>
          </a:p>
          <a:p>
            <a:r>
              <a:rPr lang="en-US" dirty="0" smtClean="0"/>
              <a:t>Our </a:t>
            </a:r>
            <a:r>
              <a:rPr lang="en-US" dirty="0"/>
              <a:t>aim is to review the current data, clinical use and future development of </a:t>
            </a:r>
            <a:r>
              <a:rPr lang="en-US" dirty="0" err="1"/>
              <a:t>levosimendan</a:t>
            </a:r>
            <a:r>
              <a:rPr lang="en-US" dirty="0"/>
              <a:t> in all therapy settings envisioning the future development for this drug, the first in class of the </a:t>
            </a:r>
            <a:r>
              <a:rPr lang="en-US" dirty="0" err="1"/>
              <a:t>cardioprotective</a:t>
            </a:r>
            <a:r>
              <a:rPr lang="en-US" dirty="0"/>
              <a:t> </a:t>
            </a:r>
            <a:r>
              <a:rPr lang="en-US" dirty="0" err="1"/>
              <a:t>inodilators</a:t>
            </a:r>
            <a:r>
              <a:rPr lang="en-US" dirty="0"/>
              <a:t>.</a:t>
            </a:r>
          </a:p>
        </p:txBody>
      </p:sp>
    </p:spTree>
    <p:extLst>
      <p:ext uri="{BB962C8B-B14F-4D97-AF65-F5344CB8AC3E}">
        <p14:creationId xmlns:p14="http://schemas.microsoft.com/office/powerpoint/2010/main" val="3543549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The therapeutic dose range of </a:t>
            </a:r>
            <a:r>
              <a:rPr lang="en-US" dirty="0" err="1"/>
              <a:t>levosimendan</a:t>
            </a:r>
            <a:r>
              <a:rPr lang="en-US" dirty="0"/>
              <a:t> administered over a 24-h period was identified in a, double-blind, placebo-controlled study including 151 patients with stable (mainly NYHA class III) heart failure of </a:t>
            </a:r>
            <a:r>
              <a:rPr lang="en-US" dirty="0" err="1"/>
              <a:t>ischaemic</a:t>
            </a:r>
            <a:r>
              <a:rPr lang="en-US" dirty="0"/>
              <a:t> origin. </a:t>
            </a:r>
            <a:endParaRPr lang="en-US" dirty="0" smtClean="0"/>
          </a:p>
          <a:p>
            <a:r>
              <a:rPr lang="en-US" dirty="0" smtClean="0"/>
              <a:t>Patients </a:t>
            </a:r>
            <a:r>
              <a:rPr lang="en-US" dirty="0"/>
              <a:t>were treated with a bolus dose of </a:t>
            </a:r>
            <a:r>
              <a:rPr lang="en-US" dirty="0" err="1"/>
              <a:t>levosimendan</a:t>
            </a:r>
            <a:r>
              <a:rPr lang="en-US" dirty="0"/>
              <a:t> of 3-36 µg/kg in 10 min followed by a 24-h intravenous infusion at doses ranging from 0.05 to 0.6 μg/kg/min </a:t>
            </a:r>
          </a:p>
        </p:txBody>
      </p:sp>
    </p:spTree>
    <p:extLst>
      <p:ext uri="{BB962C8B-B14F-4D97-AF65-F5344CB8AC3E}">
        <p14:creationId xmlns:p14="http://schemas.microsoft.com/office/powerpoint/2010/main" val="958199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ventricular failure</a:t>
            </a:r>
          </a:p>
        </p:txBody>
      </p:sp>
      <p:sp>
        <p:nvSpPr>
          <p:cNvPr id="3" name="Content Placeholder 2"/>
          <p:cNvSpPr>
            <a:spLocks noGrp="1"/>
          </p:cNvSpPr>
          <p:nvPr>
            <p:ph sz="quarter" idx="1"/>
          </p:nvPr>
        </p:nvSpPr>
        <p:spPr/>
        <p:txBody>
          <a:bodyPr>
            <a:normAutofit/>
          </a:bodyPr>
          <a:lstStyle/>
          <a:p>
            <a:r>
              <a:rPr lang="en-US" sz="3200" dirty="0" smtClean="0"/>
              <a:t>Most </a:t>
            </a:r>
            <a:r>
              <a:rPr lang="en-US" sz="3200" dirty="0"/>
              <a:t>commonly related to </a:t>
            </a:r>
            <a:r>
              <a:rPr lang="en-US" sz="3200" dirty="0" smtClean="0"/>
              <a:t>LV failure</a:t>
            </a:r>
          </a:p>
          <a:p>
            <a:r>
              <a:rPr lang="en-US" sz="3200" dirty="0"/>
              <a:t>C</a:t>
            </a:r>
            <a:r>
              <a:rPr lang="en-US" sz="3200" dirty="0" smtClean="0"/>
              <a:t>an </a:t>
            </a:r>
            <a:r>
              <a:rPr lang="en-US" sz="3200" dirty="0"/>
              <a:t>be caused by myocardial ischemia, volume overload and/or pressure </a:t>
            </a:r>
            <a:r>
              <a:rPr lang="en-US" sz="3200" dirty="0" smtClean="0"/>
              <a:t>overload </a:t>
            </a:r>
          </a:p>
          <a:p>
            <a:r>
              <a:rPr lang="en-US" sz="3200" dirty="0" smtClean="0"/>
              <a:t>Levosimendan </a:t>
            </a:r>
            <a:r>
              <a:rPr lang="en-US" sz="3200" dirty="0"/>
              <a:t>has been shown to</a:t>
            </a:r>
            <a:r>
              <a:rPr lang="en-US" sz="3200" dirty="0" smtClean="0"/>
              <a:t>:</a:t>
            </a:r>
          </a:p>
          <a:p>
            <a:pPr lvl="1"/>
            <a:r>
              <a:rPr lang="en-US" sz="2800" dirty="0" smtClean="0"/>
              <a:t>1</a:t>
            </a:r>
            <a:r>
              <a:rPr lang="en-US" sz="2800" dirty="0"/>
              <a:t>) </a:t>
            </a:r>
            <a:r>
              <a:rPr lang="en-US" sz="2800" dirty="0" smtClean="0"/>
              <a:t>Reduce </a:t>
            </a:r>
            <a:r>
              <a:rPr lang="en-US" sz="2800" dirty="0"/>
              <a:t>the increased </a:t>
            </a:r>
            <a:r>
              <a:rPr lang="en-US" sz="2800" dirty="0" smtClean="0"/>
              <a:t>RV afterload</a:t>
            </a:r>
          </a:p>
          <a:p>
            <a:pPr lvl="1"/>
            <a:r>
              <a:rPr lang="en-US" sz="2800" dirty="0" smtClean="0"/>
              <a:t>2</a:t>
            </a:r>
            <a:r>
              <a:rPr lang="en-US" sz="2800" dirty="0"/>
              <a:t>) </a:t>
            </a:r>
            <a:r>
              <a:rPr lang="en-US" sz="2800" dirty="0" smtClean="0"/>
              <a:t>Improve RV contractility</a:t>
            </a:r>
          </a:p>
          <a:p>
            <a:pPr lvl="1"/>
            <a:r>
              <a:rPr lang="en-US" sz="2800" dirty="0" smtClean="0"/>
              <a:t>3</a:t>
            </a:r>
            <a:r>
              <a:rPr lang="en-US" sz="2800" dirty="0"/>
              <a:t>) </a:t>
            </a:r>
            <a:r>
              <a:rPr lang="en-US" sz="2800" dirty="0" smtClean="0"/>
              <a:t>Improve </a:t>
            </a:r>
            <a:r>
              <a:rPr lang="en-US" sz="2800" dirty="0"/>
              <a:t>diastolic function of the </a:t>
            </a:r>
            <a:r>
              <a:rPr lang="en-US" sz="2800" dirty="0" smtClean="0"/>
              <a:t>RV</a:t>
            </a:r>
          </a:p>
        </p:txBody>
      </p:sp>
    </p:spTree>
    <p:extLst>
      <p:ext uri="{BB962C8B-B14F-4D97-AF65-F5344CB8AC3E}">
        <p14:creationId xmlns:p14="http://schemas.microsoft.com/office/powerpoint/2010/main" val="3235811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Cardiogenic shock</a:t>
            </a:r>
          </a:p>
        </p:txBody>
      </p:sp>
      <p:sp>
        <p:nvSpPr>
          <p:cNvPr id="3" name="Content Placeholder 2"/>
          <p:cNvSpPr>
            <a:spLocks noGrp="1"/>
          </p:cNvSpPr>
          <p:nvPr>
            <p:ph sz="quarter" idx="1"/>
          </p:nvPr>
        </p:nvSpPr>
        <p:spPr/>
        <p:txBody>
          <a:bodyPr>
            <a:normAutofit fontScale="92500"/>
          </a:bodyPr>
          <a:lstStyle/>
          <a:p>
            <a:r>
              <a:rPr lang="en-US" sz="2800" dirty="0"/>
              <a:t>Profound depression of myocardial contractility and the state can be defined as decreased cardiac output and evidence of tissue hypoxia in the presence of adequate intravascular volume. </a:t>
            </a:r>
          </a:p>
          <a:p>
            <a:r>
              <a:rPr lang="en-US" sz="2800" dirty="0"/>
              <a:t>The standard of care consists of primary percutaneous coronary intervention for ST-elevated myocardial infarction, fluid therapy, vasopressors and inotropes. </a:t>
            </a:r>
          </a:p>
          <a:p>
            <a:r>
              <a:rPr lang="en-US" sz="2800" dirty="0"/>
              <a:t>Data describing the use of </a:t>
            </a:r>
            <a:r>
              <a:rPr lang="en-US" sz="2800" dirty="0" err="1"/>
              <a:t>levosimendan</a:t>
            </a:r>
            <a:r>
              <a:rPr lang="en-US" sz="2800" dirty="0"/>
              <a:t> in cardiogenic shock are still scarce. </a:t>
            </a:r>
          </a:p>
          <a:p>
            <a:r>
              <a:rPr lang="en-US" sz="2800" dirty="0"/>
              <a:t>Improve some </a:t>
            </a:r>
            <a:r>
              <a:rPr lang="en-US" sz="2800" dirty="0" err="1"/>
              <a:t>haemodynamic</a:t>
            </a:r>
            <a:r>
              <a:rPr lang="en-US" sz="2800" dirty="0"/>
              <a:t> and ventricular indices. </a:t>
            </a:r>
          </a:p>
          <a:p>
            <a:endParaRPr lang="en-US" dirty="0"/>
          </a:p>
        </p:txBody>
      </p:sp>
    </p:spTree>
    <p:extLst>
      <p:ext uri="{BB962C8B-B14F-4D97-AF65-F5344CB8AC3E}">
        <p14:creationId xmlns:p14="http://schemas.microsoft.com/office/powerpoint/2010/main" val="2252438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47500" lnSpcReduction="20000"/>
          </a:bodyPr>
          <a:lstStyle/>
          <a:p>
            <a:r>
              <a:rPr lang="en-US" dirty="0"/>
              <a:t>●Milrinone – Milrinone is a </a:t>
            </a:r>
            <a:r>
              <a:rPr lang="en-US" dirty="0" err="1"/>
              <a:t>phosphodiesterase</a:t>
            </a:r>
            <a:r>
              <a:rPr lang="en-US" dirty="0"/>
              <a:t> inhibitor that increases myocardial </a:t>
            </a:r>
            <a:r>
              <a:rPr lang="en-US" dirty="0" err="1"/>
              <a:t>inotropy</a:t>
            </a:r>
            <a:r>
              <a:rPr lang="en-US" dirty="0"/>
              <a:t> by inhibiting degradation of cyclic adenosine monophosphate. Milrinone is also a potent arterial and venous dilator due to inhibition of vascular smooth muscle </a:t>
            </a:r>
            <a:r>
              <a:rPr lang="en-US" dirty="0" err="1"/>
              <a:t>phosphodiesterase</a:t>
            </a:r>
            <a:r>
              <a:rPr lang="en-US" dirty="0"/>
              <a:t>, leading to decreases in systemic and pulmonary vascular resistance, and right and left heart filling pressures [26,27]. Together these effects lead to an increase in cardiac index and decreases in LV afterload and filling pressures. Patients should receive a loading dose of 50 mcg/kg over 10 minutes, followed by a maintenance dose of 0.375 to a maximum of 0.750 mcg/kg per min. Dose adjustment is required in the presence of renal insufficiency, hypotension, or </a:t>
            </a:r>
            <a:r>
              <a:rPr lang="en-US" dirty="0" err="1"/>
              <a:t>arrhythmias.Since</a:t>
            </a:r>
            <a:r>
              <a:rPr lang="en-US" dirty="0"/>
              <a:t> </a:t>
            </a:r>
            <a:r>
              <a:rPr lang="en-US" dirty="0" err="1"/>
              <a:t>milrinone</a:t>
            </a:r>
            <a:r>
              <a:rPr lang="en-US" dirty="0"/>
              <a:t> does not act via beta receptors, its effects are not as diminished as those of </a:t>
            </a:r>
            <a:r>
              <a:rPr lang="en-US" dirty="0" err="1"/>
              <a:t>dobutamine</a:t>
            </a:r>
            <a:r>
              <a:rPr lang="en-US" dirty="0"/>
              <a:t> or dopamine by concomitant beta blocker therapy</a:t>
            </a:r>
            <a:r>
              <a:rPr lang="en-US" dirty="0" smtClean="0"/>
              <a:t>.</a:t>
            </a:r>
          </a:p>
          <a:p>
            <a:r>
              <a:rPr lang="en-US" dirty="0" smtClean="0"/>
              <a:t>●</a:t>
            </a:r>
            <a:r>
              <a:rPr lang="en-US" dirty="0"/>
              <a:t>Dobutamine – Dobutamine acts primarily on beta-1 adrenergic receptors, with minimal effects on beta-2 and alpha-1 receptors. The hemodynamic effects of </a:t>
            </a:r>
            <a:r>
              <a:rPr lang="en-US" dirty="0" err="1"/>
              <a:t>dobutamine</a:t>
            </a:r>
            <a:r>
              <a:rPr lang="en-US" dirty="0"/>
              <a:t> include increases in stroke volume and cardiac output, and modest decreases in systemic vascular resistance and pulmonary capillary wedge pressure [28,29]. It should be started at 2.5 mcg/kg per min and, if tolerated and needed, can be gradually increased to 20 mcg/kg per min</a:t>
            </a:r>
            <a:r>
              <a:rPr lang="en-US" dirty="0" smtClean="0"/>
              <a:t>.</a:t>
            </a:r>
          </a:p>
          <a:p>
            <a:r>
              <a:rPr lang="en-US" dirty="0" smtClean="0"/>
              <a:t>●</a:t>
            </a:r>
            <a:r>
              <a:rPr lang="en-US" dirty="0"/>
              <a:t>Dopamine – At low doses of 1 to 3 µg/kg per min, dopamine acts primarily on dopamine-1 receptors to dilate the renal and mesenteric artery beds [30]. At 3 to 10 µg/kg per min (and perhaps also at lower doses), dopamine also stimulates beta-1 adrenergic receptors and increases cardiac output, predominantly by increasing stroke volume with variable effects on heart rate. At medium-to-high doses, dopamine also stimulates alpha-adrenergic receptors, although a small study suggested that renal arterial vasodilation and improvement in cardiac output may persist as the dopamine dose is titrated up to 10 µg/kg per min [30].Although it has been proposed that dopamine might improve renal function in patients with severe HF by increasing renal blood flow and possibly by reducing renal venous pressure, data supporting such a potential benefit are limited. Specifically, the addition of low-dose dopamine to diuretic therapy was not found to enhance decongestion or improve renal function [31]</a:t>
            </a:r>
          </a:p>
        </p:txBody>
      </p:sp>
    </p:spTree>
    <p:extLst>
      <p:ext uri="{BB962C8B-B14F-4D97-AF65-F5344CB8AC3E}">
        <p14:creationId xmlns:p14="http://schemas.microsoft.com/office/powerpoint/2010/main" val="2679481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delivery</a:t>
            </a:r>
            <a:endParaRPr lang="en-US" dirty="0"/>
          </a:p>
        </p:txBody>
      </p:sp>
      <p:sp>
        <p:nvSpPr>
          <p:cNvPr id="3" name="Content Placeholder 2"/>
          <p:cNvSpPr>
            <a:spLocks noGrp="1"/>
          </p:cNvSpPr>
          <p:nvPr>
            <p:ph sz="quarter" idx="1"/>
          </p:nvPr>
        </p:nvSpPr>
        <p:spPr/>
        <p:txBody>
          <a:bodyPr/>
          <a:lstStyle/>
          <a:p>
            <a:r>
              <a:rPr lang="en-US" dirty="0" smtClean="0"/>
              <a:t>Oxygen delivery = Cardiac output X Oxygen content</a:t>
            </a:r>
          </a:p>
          <a:p>
            <a:r>
              <a:rPr lang="en-US" dirty="0" smtClean="0"/>
              <a:t>Oxygen content = O</a:t>
            </a:r>
            <a:r>
              <a:rPr lang="en-US" baseline="-25000" dirty="0" smtClean="0"/>
              <a:t>2</a:t>
            </a:r>
            <a:r>
              <a:rPr lang="en-US" dirty="0" smtClean="0"/>
              <a:t> binding capacity + O</a:t>
            </a:r>
            <a:r>
              <a:rPr lang="en-US" baseline="-25000" dirty="0" smtClean="0"/>
              <a:t>2</a:t>
            </a:r>
            <a:r>
              <a:rPr lang="en-US" dirty="0" smtClean="0"/>
              <a:t> dissolve in plasma</a:t>
            </a:r>
          </a:p>
          <a:p>
            <a:r>
              <a:rPr lang="en-US" dirty="0"/>
              <a:t>O</a:t>
            </a:r>
            <a:r>
              <a:rPr lang="en-US" baseline="-25000" dirty="0"/>
              <a:t>2</a:t>
            </a:r>
            <a:r>
              <a:rPr lang="en-US" dirty="0"/>
              <a:t> binding capacity </a:t>
            </a:r>
            <a:r>
              <a:rPr lang="en-US" dirty="0" smtClean="0"/>
              <a:t>= </a:t>
            </a:r>
            <a:r>
              <a:rPr lang="en-US" dirty="0" err="1" smtClean="0"/>
              <a:t>Hb</a:t>
            </a:r>
            <a:r>
              <a:rPr lang="en-US" dirty="0" smtClean="0"/>
              <a:t> X 1.34 X SpO2</a:t>
            </a:r>
          </a:p>
          <a:p>
            <a:r>
              <a:rPr lang="en-US" dirty="0"/>
              <a:t>O</a:t>
            </a:r>
            <a:r>
              <a:rPr lang="en-US" baseline="-25000" dirty="0"/>
              <a:t>2</a:t>
            </a:r>
            <a:r>
              <a:rPr lang="en-US" dirty="0"/>
              <a:t> dissolve in </a:t>
            </a:r>
            <a:r>
              <a:rPr lang="en-US" dirty="0" smtClean="0"/>
              <a:t>plasma = 0.003 X PaO2</a:t>
            </a:r>
          </a:p>
        </p:txBody>
      </p:sp>
    </p:spTree>
    <p:extLst>
      <p:ext uri="{BB962C8B-B14F-4D97-AF65-F5344CB8AC3E}">
        <p14:creationId xmlns:p14="http://schemas.microsoft.com/office/powerpoint/2010/main" val="14103755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__4227089.jpg"/>
          <p:cNvPicPr>
            <a:picLocks noChangeAspect="1"/>
          </p:cNvPicPr>
          <p:nvPr/>
        </p:nvPicPr>
        <p:blipFill rotWithShape="1">
          <a:blip r:embed="rId2">
            <a:extLst>
              <a:ext uri="{28A0092B-C50C-407E-A947-70E740481C1C}">
                <a14:useLocalDpi xmlns:a14="http://schemas.microsoft.com/office/drawing/2010/main" val="0"/>
              </a:ext>
            </a:extLst>
          </a:blip>
          <a:srcRect l="8053" t="16283" r="8807" b="18588"/>
          <a:stretch/>
        </p:blipFill>
        <p:spPr>
          <a:xfrm>
            <a:off x="-184077" y="1306723"/>
            <a:ext cx="9667371" cy="5289248"/>
          </a:xfrm>
          <a:prstGeom prst="rect">
            <a:avLst/>
          </a:prstGeom>
        </p:spPr>
      </p:pic>
    </p:spTree>
    <p:extLst>
      <p:ext uri="{BB962C8B-B14F-4D97-AF65-F5344CB8AC3E}">
        <p14:creationId xmlns:p14="http://schemas.microsoft.com/office/powerpoint/2010/main" val="54652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__4227090.jpg"/>
          <p:cNvPicPr>
            <a:picLocks noChangeAspect="1"/>
          </p:cNvPicPr>
          <p:nvPr/>
        </p:nvPicPr>
        <p:blipFill rotWithShape="1">
          <a:blip r:embed="rId2">
            <a:extLst>
              <a:ext uri="{28A0092B-C50C-407E-A947-70E740481C1C}">
                <a14:useLocalDpi xmlns:a14="http://schemas.microsoft.com/office/drawing/2010/main" val="0"/>
              </a:ext>
            </a:extLst>
          </a:blip>
          <a:srcRect l="8455" t="43048" r="10707" b="33033"/>
          <a:stretch/>
        </p:blipFill>
        <p:spPr>
          <a:xfrm>
            <a:off x="-207087" y="1380342"/>
            <a:ext cx="9351087" cy="1932479"/>
          </a:xfrm>
          <a:prstGeom prst="rect">
            <a:avLst/>
          </a:prstGeom>
        </p:spPr>
      </p:pic>
    </p:spTree>
    <p:extLst>
      <p:ext uri="{BB962C8B-B14F-4D97-AF65-F5344CB8AC3E}">
        <p14:creationId xmlns:p14="http://schemas.microsoft.com/office/powerpoint/2010/main" val="1633669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hypertension</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a:t>Vasoconstrictors such as norepinephrine, vasopressin, phenylephrine, or </a:t>
            </a:r>
            <a:r>
              <a:rPr lang="en-US" dirty="0" err="1"/>
              <a:t>metaraminol</a:t>
            </a:r>
            <a:r>
              <a:rPr lang="en-US" dirty="0"/>
              <a:t> can effectively maintain </a:t>
            </a:r>
            <a:r>
              <a:rPr lang="en-US" dirty="0" smtClean="0"/>
              <a:t>coronary </a:t>
            </a:r>
            <a:r>
              <a:rPr lang="en-US" dirty="0"/>
              <a:t>perfusion pressure in response to decreasing SVR from induction agents. </a:t>
            </a:r>
            <a:endParaRPr lang="en-US" dirty="0" smtClean="0"/>
          </a:p>
          <a:p>
            <a:r>
              <a:rPr lang="en-US" dirty="0" smtClean="0"/>
              <a:t>In a recent study of patients with PH un- </a:t>
            </a:r>
            <a:r>
              <a:rPr lang="en-US" dirty="0" err="1" smtClean="0"/>
              <a:t>dergoing</a:t>
            </a:r>
            <a:r>
              <a:rPr lang="en-US" dirty="0" smtClean="0"/>
              <a:t> non-cardiac surgery, a perioperative vasopressor was used in 82% of cases. </a:t>
            </a:r>
          </a:p>
          <a:p>
            <a:r>
              <a:rPr lang="en-US" dirty="0" smtClean="0"/>
              <a:t>Norepinephrine </a:t>
            </a:r>
            <a:r>
              <a:rPr lang="en-US" dirty="0"/>
              <a:t>(up to 0.5 mg kg1 min1) is a first-line treatment in most </a:t>
            </a:r>
            <a:r>
              <a:rPr lang="en-US" dirty="0" err="1"/>
              <a:t>centres</a:t>
            </a:r>
            <a:r>
              <a:rPr lang="en-US" dirty="0"/>
              <a:t> and improves coronary blood flow in models of RV failure. </a:t>
            </a:r>
            <a:endParaRPr lang="en-US" dirty="0" smtClean="0"/>
          </a:p>
          <a:p>
            <a:r>
              <a:rPr lang="en-US" dirty="0" smtClean="0"/>
              <a:t>Low</a:t>
            </a:r>
            <a:r>
              <a:rPr lang="en-US" dirty="0"/>
              <a:t>-dose vasopressin may be a particularly useful selective systemic vasoconstrictor in this setting, as an infusion or even a bolus in a PH crisis to augment SVR without adverse effects on </a:t>
            </a:r>
            <a:r>
              <a:rPr lang="en-US" dirty="0" smtClean="0"/>
              <a:t>PVR.</a:t>
            </a:r>
            <a:endParaRPr lang="en-US" dirty="0"/>
          </a:p>
          <a:p>
            <a:r>
              <a:rPr lang="en-US" dirty="0" smtClean="0"/>
              <a:t>In </a:t>
            </a:r>
            <a:r>
              <a:rPr lang="en-US" dirty="0"/>
              <a:t>terms of inotropes, beta1-adrenergic receptor agonists such as </a:t>
            </a:r>
            <a:r>
              <a:rPr lang="en-US" dirty="0" err="1"/>
              <a:t>dobutamine</a:t>
            </a:r>
            <a:r>
              <a:rPr lang="en-US" dirty="0"/>
              <a:t> or dopamine can improve RV </a:t>
            </a:r>
            <a:r>
              <a:rPr lang="en-US" dirty="0" smtClean="0"/>
              <a:t>performance</a:t>
            </a:r>
            <a:r>
              <a:rPr lang="en-US" dirty="0"/>
              <a:t>, before (pre-emptive), after </a:t>
            </a:r>
            <a:r>
              <a:rPr lang="en-US" dirty="0" err="1"/>
              <a:t>anaesthetic</a:t>
            </a:r>
            <a:r>
              <a:rPr lang="en-US" dirty="0"/>
              <a:t> induction, and into recovery; however, tachycardia and arrhythmias can be an undesirable effect. </a:t>
            </a:r>
            <a:endParaRPr lang="en-US" dirty="0" smtClean="0"/>
          </a:p>
          <a:p>
            <a:r>
              <a:rPr lang="en-US" dirty="0" smtClean="0"/>
              <a:t>No </a:t>
            </a:r>
            <a:r>
              <a:rPr lang="en-US" dirty="0"/>
              <a:t>evidence suggests that one </a:t>
            </a:r>
            <a:r>
              <a:rPr lang="en-US" dirty="0" smtClean="0"/>
              <a:t>catecholamine </a:t>
            </a:r>
            <a:r>
              <a:rPr lang="en-US" dirty="0"/>
              <a:t>is superior to another for PH and RV dysfunction. </a:t>
            </a:r>
            <a:endParaRPr lang="en-US" dirty="0" smtClean="0"/>
          </a:p>
          <a:p>
            <a:r>
              <a:rPr lang="en-US" dirty="0" err="1" smtClean="0"/>
              <a:t>Inodilators</a:t>
            </a:r>
            <a:r>
              <a:rPr lang="en-US" dirty="0" smtClean="0"/>
              <a:t> </a:t>
            </a:r>
            <a:r>
              <a:rPr lang="en-US" dirty="0"/>
              <a:t>or </a:t>
            </a:r>
            <a:r>
              <a:rPr lang="en-US" dirty="0" err="1"/>
              <a:t>lusitropes</a:t>
            </a:r>
            <a:r>
              <a:rPr lang="en-US" dirty="0"/>
              <a:t> such as </a:t>
            </a:r>
            <a:r>
              <a:rPr lang="en-US" dirty="0" err="1"/>
              <a:t>milrinone</a:t>
            </a:r>
            <a:r>
              <a:rPr lang="en-US" dirty="0"/>
              <a:t> or </a:t>
            </a:r>
            <a:r>
              <a:rPr lang="en-US" dirty="0" err="1"/>
              <a:t>enoximone</a:t>
            </a:r>
            <a:r>
              <a:rPr lang="en-US" dirty="0"/>
              <a:t> are useful, providing diastolic augmentation, but because of their dilatation effect, are often co-administered with a vasopressor</a:t>
            </a:r>
            <a:r>
              <a:rPr lang="en-US" dirty="0" smtClean="0"/>
              <a:t>.</a:t>
            </a:r>
            <a:endParaRPr lang="en-US" dirty="0"/>
          </a:p>
        </p:txBody>
      </p:sp>
    </p:spTree>
    <p:extLst>
      <p:ext uri="{BB962C8B-B14F-4D97-AF65-F5344CB8AC3E}">
        <p14:creationId xmlns:p14="http://schemas.microsoft.com/office/powerpoint/2010/main" val="3518261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of exacerbations of RV dysfunction and/or PH </a:t>
            </a:r>
          </a:p>
        </p:txBody>
      </p:sp>
      <p:sp>
        <p:nvSpPr>
          <p:cNvPr id="3" name="Content Placeholder 2"/>
          <p:cNvSpPr>
            <a:spLocks noGrp="1"/>
          </p:cNvSpPr>
          <p:nvPr>
            <p:ph sz="quarter" idx="1"/>
          </p:nvPr>
        </p:nvSpPr>
        <p:spPr/>
        <p:txBody>
          <a:bodyPr>
            <a:normAutofit/>
          </a:bodyPr>
          <a:lstStyle/>
          <a:p>
            <a:r>
              <a:rPr lang="en-US" dirty="0" smtClean="0"/>
              <a:t>Inotropes : improve </a:t>
            </a:r>
            <a:r>
              <a:rPr lang="en-US" dirty="0"/>
              <a:t>the contractility of the RV and LV during the perioperative period </a:t>
            </a:r>
            <a:endParaRPr lang="en-US" dirty="0" smtClean="0"/>
          </a:p>
          <a:p>
            <a:r>
              <a:rPr lang="en-US" dirty="0" err="1" smtClean="0"/>
              <a:t>Inodilators</a:t>
            </a:r>
            <a:r>
              <a:rPr lang="en-US" dirty="0" smtClean="0"/>
              <a:t> </a:t>
            </a:r>
            <a:r>
              <a:rPr lang="en-US" dirty="0"/>
              <a:t>such as </a:t>
            </a:r>
            <a:r>
              <a:rPr lang="en-US" dirty="0" err="1"/>
              <a:t>milrinone</a:t>
            </a:r>
            <a:r>
              <a:rPr lang="en-US" dirty="0"/>
              <a:t> or </a:t>
            </a:r>
            <a:r>
              <a:rPr lang="en-US" dirty="0" err="1"/>
              <a:t>dobutamine</a:t>
            </a:r>
            <a:r>
              <a:rPr lang="en-US" dirty="0"/>
              <a:t> </a:t>
            </a:r>
            <a:r>
              <a:rPr lang="en-US" dirty="0" smtClean="0"/>
              <a:t>: support </a:t>
            </a:r>
            <a:r>
              <a:rPr lang="en-US" dirty="0"/>
              <a:t>RV contractility. </a:t>
            </a:r>
            <a:endParaRPr lang="en-US" dirty="0" smtClean="0"/>
          </a:p>
          <a:p>
            <a:r>
              <a:rPr lang="en-US" dirty="0" smtClean="0"/>
              <a:t>Dobutamine </a:t>
            </a:r>
            <a:r>
              <a:rPr lang="en-US" dirty="0"/>
              <a:t>may improve ventricular-vascular coupling. </a:t>
            </a:r>
            <a:endParaRPr lang="en-US" dirty="0" smtClean="0"/>
          </a:p>
          <a:p>
            <a:r>
              <a:rPr lang="en-US" dirty="0"/>
              <a:t>U</a:t>
            </a:r>
            <a:r>
              <a:rPr lang="en-US" dirty="0" smtClean="0"/>
              <a:t>sed </a:t>
            </a:r>
            <a:r>
              <a:rPr lang="en-US" dirty="0"/>
              <a:t>in combination with vasopressors </a:t>
            </a:r>
            <a:r>
              <a:rPr lang="en-US" dirty="0" smtClean="0"/>
              <a:t>to </a:t>
            </a:r>
            <a:r>
              <a:rPr lang="en-US" dirty="0"/>
              <a:t>increase coronary perfusion pressure </a:t>
            </a:r>
            <a:endParaRPr lang="en-US" dirty="0" smtClean="0"/>
          </a:p>
        </p:txBody>
      </p:sp>
    </p:spTree>
    <p:extLst>
      <p:ext uri="{BB962C8B-B14F-4D97-AF65-F5344CB8AC3E}">
        <p14:creationId xmlns:p14="http://schemas.microsoft.com/office/powerpoint/2010/main" val="3004946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__4251671.jpg"/>
          <p:cNvPicPr>
            <a:picLocks noChangeAspect="1"/>
          </p:cNvPicPr>
          <p:nvPr/>
        </p:nvPicPr>
        <p:blipFill rotWithShape="1">
          <a:blip r:embed="rId2">
            <a:extLst>
              <a:ext uri="{28A0092B-C50C-407E-A947-70E740481C1C}">
                <a14:useLocalDpi xmlns:a14="http://schemas.microsoft.com/office/drawing/2010/main" val="0"/>
              </a:ext>
            </a:extLst>
          </a:blip>
          <a:srcRect l="20833" t="1716" r="20694" b="8947"/>
          <a:stretch/>
        </p:blipFill>
        <p:spPr>
          <a:xfrm>
            <a:off x="1117600" y="12035"/>
            <a:ext cx="6718300" cy="6845965"/>
          </a:xfrm>
          <a:prstGeom prst="rect">
            <a:avLst/>
          </a:prstGeom>
        </p:spPr>
      </p:pic>
    </p:spTree>
    <p:extLst>
      <p:ext uri="{BB962C8B-B14F-4D97-AF65-F5344CB8AC3E}">
        <p14:creationId xmlns:p14="http://schemas.microsoft.com/office/powerpoint/2010/main" val="40992354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of exacerbations of RV dysfunction and/or PH </a:t>
            </a:r>
          </a:p>
        </p:txBody>
      </p:sp>
      <p:sp>
        <p:nvSpPr>
          <p:cNvPr id="3" name="Content Placeholder 2"/>
          <p:cNvSpPr>
            <a:spLocks noGrp="1"/>
          </p:cNvSpPr>
          <p:nvPr>
            <p:ph sz="quarter" idx="1"/>
          </p:nvPr>
        </p:nvSpPr>
        <p:spPr/>
        <p:txBody>
          <a:bodyPr>
            <a:normAutofit fontScale="92500" lnSpcReduction="20000"/>
          </a:bodyPr>
          <a:lstStyle/>
          <a:p>
            <a:r>
              <a:rPr lang="en-US" dirty="0" smtClean="0"/>
              <a:t>Vasopressors : maintain </a:t>
            </a:r>
            <a:r>
              <a:rPr lang="en-US" dirty="0"/>
              <a:t>RV perfusion pressure </a:t>
            </a:r>
            <a:r>
              <a:rPr lang="en-US" dirty="0" smtClean="0"/>
              <a:t>: 1</a:t>
            </a:r>
            <a:r>
              <a:rPr lang="en-US" baseline="30000" dirty="0" smtClean="0"/>
              <a:t>st</a:t>
            </a:r>
            <a:r>
              <a:rPr lang="en-US" dirty="0" smtClean="0"/>
              <a:t> line </a:t>
            </a:r>
            <a:r>
              <a:rPr lang="en-US" dirty="0"/>
              <a:t>of support for RV </a:t>
            </a:r>
            <a:r>
              <a:rPr lang="en-US" dirty="0" smtClean="0"/>
              <a:t>dysfunction </a:t>
            </a:r>
            <a:r>
              <a:rPr lang="en-US" dirty="0"/>
              <a:t>and </a:t>
            </a:r>
            <a:r>
              <a:rPr lang="en-US" dirty="0" smtClean="0"/>
              <a:t>treatment of </a:t>
            </a:r>
            <a:r>
              <a:rPr lang="en-US" dirty="0"/>
              <a:t>acute </a:t>
            </a:r>
            <a:r>
              <a:rPr lang="en-US" dirty="0" err="1" smtClean="0"/>
              <a:t>decompensation</a:t>
            </a:r>
            <a:r>
              <a:rPr lang="en-US" dirty="0" smtClean="0"/>
              <a:t>.</a:t>
            </a:r>
          </a:p>
          <a:p>
            <a:r>
              <a:rPr lang="en-US" dirty="0" smtClean="0"/>
              <a:t>Norepinephrine </a:t>
            </a:r>
            <a:r>
              <a:rPr lang="en-US" dirty="0"/>
              <a:t>or vasopressin may reduce the PVR to SVR ratio more successfully than high doses of phenylephrine, which can cause unopposed pulmonary vasoconstriction as well as reflex </a:t>
            </a:r>
            <a:r>
              <a:rPr lang="en-US" dirty="0" err="1" smtClean="0"/>
              <a:t>bradycardia</a:t>
            </a:r>
            <a:r>
              <a:rPr lang="en-US" dirty="0" smtClean="0"/>
              <a:t> </a:t>
            </a:r>
          </a:p>
          <a:p>
            <a:r>
              <a:rPr lang="en-US" dirty="0" smtClean="0"/>
              <a:t>Low</a:t>
            </a:r>
            <a:r>
              <a:rPr lang="en-US" dirty="0"/>
              <a:t>-dose vasopressin infusion actually decreases PVR through release of nitric oxide from the pulmonary vascular endothelium and activation of the V2 receptors in vascular smooth muscle </a:t>
            </a:r>
            <a:endParaRPr lang="en-US" dirty="0" smtClean="0"/>
          </a:p>
          <a:p>
            <a:r>
              <a:rPr lang="en-US" dirty="0" smtClean="0"/>
              <a:t>Low</a:t>
            </a:r>
            <a:r>
              <a:rPr lang="en-US" dirty="0"/>
              <a:t>-dose infusion </a:t>
            </a:r>
            <a:r>
              <a:rPr lang="en-US" dirty="0" smtClean="0"/>
              <a:t>vasopressin in </a:t>
            </a:r>
            <a:r>
              <a:rPr lang="en-US" dirty="0"/>
              <a:t>PH and RV failure </a:t>
            </a:r>
            <a:r>
              <a:rPr lang="en-US" dirty="0" smtClean="0"/>
              <a:t> = 0.03 </a:t>
            </a:r>
            <a:r>
              <a:rPr lang="en-US" dirty="0"/>
              <a:t>-</a:t>
            </a:r>
            <a:r>
              <a:rPr lang="en-US" dirty="0" smtClean="0"/>
              <a:t> </a:t>
            </a:r>
            <a:r>
              <a:rPr lang="en-US" dirty="0"/>
              <a:t>0.07 units/</a:t>
            </a:r>
            <a:r>
              <a:rPr lang="en-US" dirty="0" smtClean="0"/>
              <a:t>minute</a:t>
            </a:r>
            <a:endParaRPr lang="en-US" dirty="0"/>
          </a:p>
        </p:txBody>
      </p:sp>
    </p:spTree>
    <p:extLst>
      <p:ext uri="{BB962C8B-B14F-4D97-AF65-F5344CB8AC3E}">
        <p14:creationId xmlns:p14="http://schemas.microsoft.com/office/powerpoint/2010/main" val="945987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of exacerbations of RV dysfunction and/or PH </a:t>
            </a:r>
          </a:p>
        </p:txBody>
      </p:sp>
      <p:sp>
        <p:nvSpPr>
          <p:cNvPr id="3" name="Content Placeholder 2"/>
          <p:cNvSpPr>
            <a:spLocks noGrp="1"/>
          </p:cNvSpPr>
          <p:nvPr>
            <p:ph sz="quarter" idx="1"/>
          </p:nvPr>
        </p:nvSpPr>
        <p:spPr/>
        <p:txBody>
          <a:bodyPr>
            <a:normAutofit fontScale="85000" lnSpcReduction="10000"/>
          </a:bodyPr>
          <a:lstStyle/>
          <a:p>
            <a:r>
              <a:rPr lang="en-US" dirty="0"/>
              <a:t>Epinephrine supports the systemic circulation, but increases </a:t>
            </a:r>
            <a:r>
              <a:rPr lang="en-US" dirty="0" smtClean="0"/>
              <a:t>PVR</a:t>
            </a:r>
            <a:r>
              <a:rPr lang="en-US" dirty="0"/>
              <a:t> </a:t>
            </a:r>
            <a:r>
              <a:rPr lang="en-US" dirty="0" smtClean="0"/>
              <a:t>-&gt; </a:t>
            </a:r>
            <a:r>
              <a:rPr lang="en-US" dirty="0"/>
              <a:t>associated tachycardia, </a:t>
            </a:r>
            <a:r>
              <a:rPr lang="en-US" dirty="0" err="1"/>
              <a:t>proarrhythmic</a:t>
            </a:r>
            <a:r>
              <a:rPr lang="en-US" dirty="0"/>
              <a:t> effects, and increased myocardial oxygen consumption </a:t>
            </a:r>
            <a:endParaRPr lang="en-US" dirty="0" smtClean="0"/>
          </a:p>
          <a:p>
            <a:r>
              <a:rPr lang="en-US" dirty="0" smtClean="0"/>
              <a:t>Epinephrine </a:t>
            </a:r>
            <a:r>
              <a:rPr lang="en-US" dirty="0"/>
              <a:t>is typically reserved for severe refractory cardiogenic shock.</a:t>
            </a:r>
          </a:p>
          <a:p>
            <a:r>
              <a:rPr lang="en-US" dirty="0"/>
              <a:t>Calcium sensitizers, such as </a:t>
            </a:r>
            <a:r>
              <a:rPr lang="en-US" dirty="0" err="1"/>
              <a:t>levosimendan</a:t>
            </a:r>
            <a:r>
              <a:rPr lang="en-US" dirty="0"/>
              <a:t>, are </a:t>
            </a:r>
            <a:r>
              <a:rPr lang="en-US" dirty="0" err="1"/>
              <a:t>inodilators</a:t>
            </a:r>
            <a:r>
              <a:rPr lang="en-US" dirty="0"/>
              <a:t> that increase myocardial sensitivity to calcium, thereby increasing cardiac contractility, and these agents also open adenosine triphosphate channels in vascular smooth muscle which causes vasodilation. </a:t>
            </a:r>
          </a:p>
          <a:p>
            <a:r>
              <a:rPr lang="en-US" dirty="0"/>
              <a:t>Levosimendan is often used in the perioperative treatment of PH and RV failure in countries where it is available, although consistent evidence of benefit is lacking </a:t>
            </a:r>
          </a:p>
          <a:p>
            <a:endParaRPr lang="en-US" dirty="0"/>
          </a:p>
        </p:txBody>
      </p:sp>
    </p:spTree>
    <p:extLst>
      <p:ext uri="{BB962C8B-B14F-4D97-AF65-F5344CB8AC3E}">
        <p14:creationId xmlns:p14="http://schemas.microsoft.com/office/powerpoint/2010/main" val="3821327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Obstructive shock</a:t>
            </a:r>
            <a:endParaRPr lang="en-US" dirty="0"/>
          </a:p>
        </p:txBody>
      </p:sp>
      <p:sp>
        <p:nvSpPr>
          <p:cNvPr id="3" name="Content Placeholder 2"/>
          <p:cNvSpPr>
            <a:spLocks noGrp="1"/>
          </p:cNvSpPr>
          <p:nvPr>
            <p:ph sz="quarter" idx="1"/>
          </p:nvPr>
        </p:nvSpPr>
        <p:spPr/>
        <p:txBody>
          <a:bodyPr/>
          <a:lstStyle/>
          <a:p>
            <a:r>
              <a:rPr lang="en-US" dirty="0" smtClean="0"/>
              <a:t>Pulmonary vascular</a:t>
            </a:r>
          </a:p>
          <a:p>
            <a:pPr lvl="1"/>
            <a:r>
              <a:rPr lang="en-US" dirty="0" smtClean="0"/>
              <a:t>Pulmonary embolism, Venous air embolism, Severe or acute pulmonic or tricuspid obstruction</a:t>
            </a:r>
          </a:p>
          <a:p>
            <a:r>
              <a:rPr lang="en-US" dirty="0" smtClean="0"/>
              <a:t>Mechanical</a:t>
            </a:r>
          </a:p>
          <a:p>
            <a:pPr lvl="1"/>
            <a:r>
              <a:rPr lang="en-US" dirty="0" smtClean="0"/>
              <a:t>Tension pneumothorax, Pericardial </a:t>
            </a:r>
            <a:r>
              <a:rPr lang="en-US" dirty="0" err="1" smtClean="0"/>
              <a:t>tamponade</a:t>
            </a:r>
            <a:r>
              <a:rPr lang="en-US" dirty="0" smtClean="0"/>
              <a:t>, Constrictive pericarditis, Restrictive cardiomyopathy, Abdominal compartment syndrome, </a:t>
            </a:r>
            <a:r>
              <a:rPr lang="en-US" dirty="0" err="1" smtClean="0"/>
              <a:t>Aortocaval</a:t>
            </a:r>
            <a:r>
              <a:rPr lang="en-US" dirty="0" smtClean="0"/>
              <a:t> compression, Left or right ventricular outflow tract obstruction</a:t>
            </a:r>
          </a:p>
        </p:txBody>
      </p:sp>
    </p:spTree>
    <p:extLst>
      <p:ext uri="{BB962C8B-B14F-4D97-AF65-F5344CB8AC3E}">
        <p14:creationId xmlns:p14="http://schemas.microsoft.com/office/powerpoint/2010/main" val="405174872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Obstructive shock</a:t>
            </a:r>
          </a:p>
        </p:txBody>
      </p:sp>
      <p:sp>
        <p:nvSpPr>
          <p:cNvPr id="3" name="Content Placeholder 2"/>
          <p:cNvSpPr>
            <a:spLocks noGrp="1"/>
          </p:cNvSpPr>
          <p:nvPr>
            <p:ph sz="quarter" idx="1"/>
          </p:nvPr>
        </p:nvSpPr>
        <p:spPr/>
        <p:txBody>
          <a:bodyPr/>
          <a:lstStyle/>
          <a:p>
            <a:r>
              <a:rPr lang="en-US" dirty="0"/>
              <a:t>Administration of fluids </a:t>
            </a:r>
            <a:r>
              <a:rPr lang="en-US" dirty="0" smtClean="0"/>
              <a:t>or </a:t>
            </a:r>
            <a:r>
              <a:rPr lang="en-US" dirty="0"/>
              <a:t>vasopressors does not correct the cause of obstructive shock, but may provide temporary hemodynamic stability to allow definitive surgical treatment</a:t>
            </a:r>
          </a:p>
        </p:txBody>
      </p:sp>
    </p:spTree>
    <p:extLst>
      <p:ext uri="{BB962C8B-B14F-4D97-AF65-F5344CB8AC3E}">
        <p14:creationId xmlns:p14="http://schemas.microsoft.com/office/powerpoint/2010/main" val="205738528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Pulmonary embolism</a:t>
            </a:r>
            <a:endParaRPr lang="en-US" dirty="0"/>
          </a:p>
        </p:txBody>
      </p:sp>
      <p:sp>
        <p:nvSpPr>
          <p:cNvPr id="3" name="Content Placeholder 2"/>
          <p:cNvSpPr>
            <a:spLocks noGrp="1"/>
          </p:cNvSpPr>
          <p:nvPr>
            <p:ph sz="quarter" idx="1"/>
          </p:nvPr>
        </p:nvSpPr>
        <p:spPr/>
        <p:txBody>
          <a:bodyPr>
            <a:normAutofit/>
          </a:bodyPr>
          <a:lstStyle/>
          <a:p>
            <a:endParaRPr lang="en-US" dirty="0"/>
          </a:p>
        </p:txBody>
      </p:sp>
      <p:pic>
        <p:nvPicPr>
          <p:cNvPr id="4" name="Picture 3" descr="S__673792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1415590"/>
            <a:ext cx="8668421" cy="4934410"/>
          </a:xfrm>
          <a:prstGeom prst="rect">
            <a:avLst/>
          </a:prstGeom>
        </p:spPr>
      </p:pic>
    </p:spTree>
    <p:extLst>
      <p:ext uri="{BB962C8B-B14F-4D97-AF65-F5344CB8AC3E}">
        <p14:creationId xmlns:p14="http://schemas.microsoft.com/office/powerpoint/2010/main" val="1559271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Shock</a:t>
            </a:r>
          </a:p>
        </p:txBody>
      </p:sp>
      <p:sp>
        <p:nvSpPr>
          <p:cNvPr id="3" name="Content Placeholder 2"/>
          <p:cNvSpPr>
            <a:spLocks noGrp="1"/>
          </p:cNvSpPr>
          <p:nvPr>
            <p:ph sz="half" idx="1"/>
          </p:nvPr>
        </p:nvSpPr>
        <p:spPr/>
        <p:txBody>
          <a:bodyPr>
            <a:normAutofit/>
          </a:bodyPr>
          <a:lstStyle/>
          <a:p>
            <a:r>
              <a:rPr lang="en-US" sz="3200" dirty="0"/>
              <a:t>Hyperdynamic</a:t>
            </a:r>
          </a:p>
          <a:p>
            <a:pPr lvl="1"/>
            <a:r>
              <a:rPr lang="en-US" sz="2800" dirty="0">
                <a:solidFill>
                  <a:srgbClr val="000000"/>
                </a:solidFill>
              </a:rPr>
              <a:t>Distributive </a:t>
            </a:r>
          </a:p>
          <a:p>
            <a:pPr lvl="2"/>
            <a:r>
              <a:rPr lang="en-US" sz="2800" dirty="0"/>
              <a:t>Septic</a:t>
            </a:r>
          </a:p>
          <a:p>
            <a:pPr lvl="2"/>
            <a:r>
              <a:rPr lang="en-US" sz="2800" dirty="0"/>
              <a:t>Anaphylactic</a:t>
            </a:r>
          </a:p>
          <a:p>
            <a:pPr lvl="2"/>
            <a:r>
              <a:rPr lang="en-US" sz="2800" dirty="0">
                <a:solidFill>
                  <a:schemeClr val="bg1">
                    <a:lumMod val="65000"/>
                  </a:schemeClr>
                </a:solidFill>
              </a:rPr>
              <a:t>Adrenocortical</a:t>
            </a:r>
          </a:p>
          <a:p>
            <a:pPr lvl="2"/>
            <a:r>
              <a:rPr lang="en-US" sz="2800" dirty="0">
                <a:solidFill>
                  <a:schemeClr val="bg1">
                    <a:lumMod val="65000"/>
                  </a:schemeClr>
                </a:solidFill>
              </a:rPr>
              <a:t>Neurogenic</a:t>
            </a:r>
          </a:p>
          <a:p>
            <a:endParaRPr lang="en-US" sz="2800" dirty="0"/>
          </a:p>
        </p:txBody>
      </p:sp>
      <p:sp>
        <p:nvSpPr>
          <p:cNvPr id="4" name="Content Placeholder 3"/>
          <p:cNvSpPr>
            <a:spLocks noGrp="1"/>
          </p:cNvSpPr>
          <p:nvPr>
            <p:ph sz="half" idx="2"/>
          </p:nvPr>
        </p:nvSpPr>
        <p:spPr/>
        <p:txBody>
          <a:bodyPr>
            <a:normAutofit/>
          </a:bodyPr>
          <a:lstStyle/>
          <a:p>
            <a:r>
              <a:rPr lang="en-US" sz="3200" dirty="0"/>
              <a:t>Hypodynamic</a:t>
            </a:r>
          </a:p>
          <a:p>
            <a:pPr lvl="1"/>
            <a:r>
              <a:rPr lang="en-US" sz="2800" dirty="0">
                <a:solidFill>
                  <a:srgbClr val="000000"/>
                </a:solidFill>
              </a:rPr>
              <a:t>Hypovolemic</a:t>
            </a:r>
          </a:p>
          <a:p>
            <a:pPr lvl="1"/>
            <a:r>
              <a:rPr lang="en-US" sz="2800" dirty="0">
                <a:solidFill>
                  <a:srgbClr val="000000"/>
                </a:solidFill>
              </a:rPr>
              <a:t>Cardiogenic</a:t>
            </a:r>
          </a:p>
          <a:p>
            <a:pPr lvl="1"/>
            <a:r>
              <a:rPr lang="en-US" sz="2800" dirty="0">
                <a:solidFill>
                  <a:srgbClr val="000000"/>
                </a:solidFill>
              </a:rPr>
              <a:t>Obstructive</a:t>
            </a:r>
          </a:p>
          <a:p>
            <a:endParaRPr lang="en-US" sz="2800" dirty="0"/>
          </a:p>
        </p:txBody>
      </p:sp>
    </p:spTree>
    <p:extLst>
      <p:ext uri="{BB962C8B-B14F-4D97-AF65-F5344CB8AC3E}">
        <p14:creationId xmlns:p14="http://schemas.microsoft.com/office/powerpoint/2010/main" val="112000162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Massive Pulmonary embolism</a:t>
            </a:r>
          </a:p>
        </p:txBody>
      </p:sp>
      <p:sp>
        <p:nvSpPr>
          <p:cNvPr id="3" name="Content Placeholder 2"/>
          <p:cNvSpPr>
            <a:spLocks noGrp="1"/>
          </p:cNvSpPr>
          <p:nvPr>
            <p:ph sz="quarter" idx="1"/>
          </p:nvPr>
        </p:nvSpPr>
        <p:spPr/>
        <p:txBody>
          <a:bodyPr>
            <a:normAutofit fontScale="77500" lnSpcReduction="20000"/>
          </a:bodyPr>
          <a:lstStyle/>
          <a:p>
            <a:r>
              <a:rPr lang="en-US" dirty="0" smtClean="0"/>
              <a:t>●</a:t>
            </a:r>
            <a:r>
              <a:rPr lang="en-US" dirty="0"/>
              <a:t>Vasopressors – </a:t>
            </a:r>
            <a:endParaRPr lang="en-US" dirty="0" smtClean="0"/>
          </a:p>
          <a:p>
            <a:r>
              <a:rPr lang="en-US" dirty="0" smtClean="0"/>
              <a:t>Intravenous </a:t>
            </a:r>
            <a:r>
              <a:rPr lang="en-US" dirty="0"/>
              <a:t>vasopressors are administered when adequate perfusion is not restored with IVF. </a:t>
            </a:r>
            <a:endParaRPr lang="en-US" dirty="0" smtClean="0"/>
          </a:p>
          <a:p>
            <a:r>
              <a:rPr lang="en-US" dirty="0" smtClean="0"/>
              <a:t>Options </a:t>
            </a:r>
            <a:r>
              <a:rPr lang="en-US" dirty="0"/>
              <a:t>include</a:t>
            </a:r>
            <a:r>
              <a:rPr lang="en-US" dirty="0" smtClean="0"/>
              <a:t>:</a:t>
            </a:r>
          </a:p>
          <a:p>
            <a:r>
              <a:rPr lang="en-US" dirty="0" smtClean="0"/>
              <a:t>•</a:t>
            </a:r>
            <a:r>
              <a:rPr lang="en-US" dirty="0"/>
              <a:t>Norepinephrine </a:t>
            </a:r>
            <a:r>
              <a:rPr lang="en-US" dirty="0" smtClean="0"/>
              <a:t>–it </a:t>
            </a:r>
            <a:r>
              <a:rPr lang="en-US" dirty="0"/>
              <a:t>is effective and less likely to cause </a:t>
            </a:r>
            <a:r>
              <a:rPr lang="en-US" dirty="0" smtClean="0"/>
              <a:t>tachycardia. </a:t>
            </a:r>
            <a:r>
              <a:rPr lang="en-US" dirty="0"/>
              <a:t>Other alternatives include dopamine and epinephrine, but tachycardia, which can exacerbate hypotension, can occur with these agents </a:t>
            </a:r>
            <a:r>
              <a:rPr lang="en-US" dirty="0" smtClean="0"/>
              <a:t>.</a:t>
            </a:r>
          </a:p>
          <a:p>
            <a:r>
              <a:rPr lang="en-US" dirty="0" smtClean="0"/>
              <a:t>•</a:t>
            </a:r>
            <a:r>
              <a:rPr lang="en-US" dirty="0"/>
              <a:t>Dobutamine – Dobutamine is sometimes used to increase myocardial contractility in patients with circulatory shock from PE. However, it also results in systemic vasodilation which worsens hypotension, particularly at low doses [23,24]. To mitigate this effect, we typically initially add norepinephrine to </a:t>
            </a:r>
            <a:r>
              <a:rPr lang="en-US" dirty="0" err="1"/>
              <a:t>dobutamine</a:t>
            </a:r>
            <a:r>
              <a:rPr lang="en-US" dirty="0"/>
              <a:t>; as the dose of </a:t>
            </a:r>
            <a:r>
              <a:rPr lang="en-US" dirty="0" err="1"/>
              <a:t>dobutamine</a:t>
            </a:r>
            <a:r>
              <a:rPr lang="en-US" dirty="0"/>
              <a:t> is increased, the effects of </a:t>
            </a:r>
            <a:r>
              <a:rPr lang="en-US" dirty="0" err="1"/>
              <a:t>dobutamine</a:t>
            </a:r>
            <a:r>
              <a:rPr lang="en-US" dirty="0"/>
              <a:t>-induced myocardial contractility exceed those of vasodilation, potentially allowing norepinephrine to be weaned </a:t>
            </a:r>
            <a:r>
              <a:rPr lang="en-US" dirty="0" smtClean="0"/>
              <a:t>off.</a:t>
            </a:r>
          </a:p>
        </p:txBody>
      </p:sp>
    </p:spTree>
    <p:extLst>
      <p:ext uri="{BB962C8B-B14F-4D97-AF65-F5344CB8AC3E}">
        <p14:creationId xmlns:p14="http://schemas.microsoft.com/office/powerpoint/2010/main" val="3785423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0000" lnSpcReduction="20000"/>
          </a:bodyPr>
          <a:lstStyle/>
          <a:p>
            <a:r>
              <a:rPr lang="en-US" dirty="0"/>
              <a:t>Vasopressors and Inotropes: Early use of vasopressors and inotropes can help enhance RV function. </a:t>
            </a:r>
            <a:endParaRPr lang="en-US" dirty="0" smtClean="0"/>
          </a:p>
          <a:p>
            <a:r>
              <a:rPr lang="en-US" dirty="0" smtClean="0"/>
              <a:t>Norepinephrine </a:t>
            </a:r>
            <a:r>
              <a:rPr lang="en-US" dirty="0"/>
              <a:t>would be an ideal agent as it helps increase MAP, improve RV function, without increasing pulmonary vascular pressures. </a:t>
            </a:r>
            <a:endParaRPr lang="en-US" dirty="0" smtClean="0"/>
          </a:p>
          <a:p>
            <a:r>
              <a:rPr lang="en-US" dirty="0" smtClean="0"/>
              <a:t>Dobutamine </a:t>
            </a:r>
            <a:r>
              <a:rPr lang="en-US" dirty="0"/>
              <a:t>and </a:t>
            </a:r>
            <a:r>
              <a:rPr lang="en-US" dirty="0" err="1"/>
              <a:t>milrinone</a:t>
            </a:r>
            <a:r>
              <a:rPr lang="en-US" dirty="0"/>
              <a:t> can help improve RV function and cardiac output while decreasing pulmonary vascular resistance.  </a:t>
            </a:r>
            <a:endParaRPr lang="en-US" dirty="0" smtClean="0"/>
          </a:p>
          <a:p>
            <a:r>
              <a:rPr lang="en-US" dirty="0" smtClean="0"/>
              <a:t>The </a:t>
            </a:r>
            <a:r>
              <a:rPr lang="en-US" dirty="0"/>
              <a:t>main issue with these agents is they are </a:t>
            </a:r>
            <a:r>
              <a:rPr lang="en-US" dirty="0" err="1"/>
              <a:t>vasodilatory</a:t>
            </a:r>
            <a:r>
              <a:rPr lang="en-US" dirty="0"/>
              <a:t> and can worsen hypotension and should be used in conjunction with vasopressors</a:t>
            </a:r>
            <a:r>
              <a:rPr lang="en-US" dirty="0" smtClean="0"/>
              <a:t>.</a:t>
            </a:r>
          </a:p>
          <a:p>
            <a:r>
              <a:rPr lang="en-US" dirty="0" smtClean="0"/>
              <a:t>Pulmonary Vasodilators</a:t>
            </a:r>
            <a:r>
              <a:rPr lang="en-US" dirty="0"/>
              <a:t>: Inhaled nitric oxide (NO) is very promising in the management of RV failure. Physiologically, it decreases pulmonary vascular resistance without reducing systemic pressures.  It also appears to improve ventilation-perfusion </a:t>
            </a:r>
            <a:r>
              <a:rPr lang="en-US" dirty="0" smtClean="0"/>
              <a:t>mismatch</a:t>
            </a:r>
          </a:p>
          <a:p>
            <a:r>
              <a:rPr lang="en-US" dirty="0" smtClean="0"/>
              <a:t>Initial </a:t>
            </a:r>
            <a:r>
              <a:rPr lang="en-US" dirty="0"/>
              <a:t>Resuscitation Summary: Escalating Therapy – Start with gentle hydration (500 mL), then consider the addition of a vasopressor early, followed by an inotrope.  If the patient is still </a:t>
            </a:r>
            <a:r>
              <a:rPr lang="en-US" dirty="0" err="1"/>
              <a:t>hemodynamically</a:t>
            </a:r>
            <a:r>
              <a:rPr lang="en-US" dirty="0"/>
              <a:t> unstable, consider adding inhaled NO.</a:t>
            </a:r>
          </a:p>
        </p:txBody>
      </p:sp>
    </p:spTree>
    <p:extLst>
      <p:ext uri="{BB962C8B-B14F-4D97-AF65-F5344CB8AC3E}">
        <p14:creationId xmlns:p14="http://schemas.microsoft.com/office/powerpoint/2010/main" val="3782035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Massive Pulmonary embolism</a:t>
            </a:r>
          </a:p>
        </p:txBody>
      </p:sp>
      <p:sp>
        <p:nvSpPr>
          <p:cNvPr id="3" name="Content Placeholder 2"/>
          <p:cNvSpPr>
            <a:spLocks noGrp="1"/>
          </p:cNvSpPr>
          <p:nvPr>
            <p:ph sz="quarter" idx="1"/>
          </p:nvPr>
        </p:nvSpPr>
        <p:spPr/>
        <p:txBody>
          <a:bodyPr>
            <a:normAutofit/>
          </a:bodyPr>
          <a:lstStyle/>
          <a:p>
            <a:r>
              <a:rPr lang="en-US" sz="2800" dirty="0" smtClean="0"/>
              <a:t>Early </a:t>
            </a:r>
            <a:r>
              <a:rPr lang="en-US" sz="2800" dirty="0"/>
              <a:t>use of vasopressors and inotropes can help enhance RV function. </a:t>
            </a:r>
          </a:p>
          <a:p>
            <a:pPr lvl="1"/>
            <a:r>
              <a:rPr lang="en-US" sz="2400" dirty="0"/>
              <a:t>Norepinephrine </a:t>
            </a:r>
            <a:r>
              <a:rPr lang="en-US" sz="2400" dirty="0" smtClean="0"/>
              <a:t>: </a:t>
            </a:r>
            <a:r>
              <a:rPr lang="en-US" sz="2400" dirty="0"/>
              <a:t>ideal agent </a:t>
            </a:r>
            <a:r>
              <a:rPr lang="en-US" sz="2400" dirty="0" smtClean="0"/>
              <a:t>-&gt; increase </a:t>
            </a:r>
            <a:r>
              <a:rPr lang="en-US" sz="2400" dirty="0"/>
              <a:t>MAP, improve RV function, without increasing pulmonary vascular pressures. </a:t>
            </a:r>
          </a:p>
          <a:p>
            <a:pPr lvl="1"/>
            <a:r>
              <a:rPr lang="en-US" sz="2400" dirty="0"/>
              <a:t>Dobutamine and </a:t>
            </a:r>
            <a:r>
              <a:rPr lang="en-US" sz="2400" dirty="0" err="1"/>
              <a:t>milrinone</a:t>
            </a:r>
            <a:r>
              <a:rPr lang="en-US" sz="2400" dirty="0"/>
              <a:t> </a:t>
            </a:r>
            <a:r>
              <a:rPr lang="en-US" sz="2400" dirty="0" smtClean="0"/>
              <a:t>: </a:t>
            </a:r>
          </a:p>
          <a:p>
            <a:pPr lvl="2"/>
            <a:r>
              <a:rPr lang="en-US" sz="2400" dirty="0" smtClean="0"/>
              <a:t>help </a:t>
            </a:r>
            <a:r>
              <a:rPr lang="en-US" sz="2400" dirty="0"/>
              <a:t>improve RV function and cardiac output while decreasing pulmonary vascular resistance.  </a:t>
            </a:r>
            <a:endParaRPr lang="en-US" sz="2400" dirty="0" smtClean="0"/>
          </a:p>
          <a:p>
            <a:pPr lvl="2"/>
            <a:r>
              <a:rPr lang="en-US" sz="2400" dirty="0" smtClean="0"/>
              <a:t>They </a:t>
            </a:r>
            <a:r>
              <a:rPr lang="en-US" sz="2400" dirty="0"/>
              <a:t>are </a:t>
            </a:r>
            <a:r>
              <a:rPr lang="en-US" sz="2400" dirty="0" err="1"/>
              <a:t>vasodilatory</a:t>
            </a:r>
            <a:r>
              <a:rPr lang="en-US" sz="2400" dirty="0"/>
              <a:t> and can worsen hypotension and should be used in conjunction with vasopressors.</a:t>
            </a:r>
          </a:p>
          <a:p>
            <a:endParaRPr lang="en-US" sz="2800" dirty="0"/>
          </a:p>
        </p:txBody>
      </p:sp>
    </p:spTree>
    <p:extLst>
      <p:ext uri="{BB962C8B-B14F-4D97-AF65-F5344CB8AC3E}">
        <p14:creationId xmlns:p14="http://schemas.microsoft.com/office/powerpoint/2010/main" val="141445077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LVOT</a:t>
            </a:r>
          </a:p>
          <a:p>
            <a:pPr lvl="1"/>
            <a:r>
              <a:rPr lang="en-US" dirty="0" smtClean="0"/>
              <a:t>Replete Volume</a:t>
            </a:r>
          </a:p>
          <a:p>
            <a:pPr lvl="1"/>
            <a:r>
              <a:rPr lang="en-US" dirty="0" smtClean="0"/>
              <a:t>Alpha-1 agonist : Phenylephrine</a:t>
            </a:r>
          </a:p>
          <a:p>
            <a:pPr lvl="1"/>
            <a:r>
              <a:rPr lang="en-US" dirty="0" smtClean="0"/>
              <a:t>Titrate beta blocker</a:t>
            </a:r>
          </a:p>
          <a:p>
            <a:pPr lvl="1"/>
            <a:r>
              <a:rPr lang="en-US" dirty="0" smtClean="0"/>
              <a:t>AVOID INOTROPE</a:t>
            </a:r>
            <a:endParaRPr lang="en-US" dirty="0"/>
          </a:p>
          <a:p>
            <a:endParaRPr lang="en-US" dirty="0"/>
          </a:p>
        </p:txBody>
      </p:sp>
    </p:spTree>
    <p:extLst>
      <p:ext uri="{BB962C8B-B14F-4D97-AF65-F5344CB8AC3E}">
        <p14:creationId xmlns:p14="http://schemas.microsoft.com/office/powerpoint/2010/main" val="2283048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0000" lnSpcReduction="20000"/>
          </a:bodyPr>
          <a:lstStyle/>
          <a:p>
            <a:r>
              <a:rPr lang="en-US" dirty="0"/>
              <a:t>The general perioperative </a:t>
            </a:r>
            <a:r>
              <a:rPr lang="en-US" dirty="0" err="1"/>
              <a:t>haemodynamic</a:t>
            </a:r>
            <a:r>
              <a:rPr lang="en-US" dirty="0"/>
              <a:t> goals are listed below</a:t>
            </a:r>
            <a:r>
              <a:rPr lang="en-US" dirty="0" smtClean="0"/>
              <a:t>.</a:t>
            </a:r>
          </a:p>
          <a:p>
            <a:r>
              <a:rPr lang="en-US" dirty="0" smtClean="0"/>
              <a:t>(</a:t>
            </a:r>
            <a:r>
              <a:rPr lang="en-US" dirty="0" err="1"/>
              <a:t>i</a:t>
            </a:r>
            <a:r>
              <a:rPr lang="en-US" dirty="0"/>
              <a:t>) Preload: Expand intravascular volume in order to augment or at least maintain preload (despite the high central venous pressure observed in </a:t>
            </a:r>
            <a:r>
              <a:rPr lang="en-US" dirty="0" err="1"/>
              <a:t>tamponade</a:t>
            </a:r>
            <a:r>
              <a:rPr lang="en-US" dirty="0"/>
              <a:t> </a:t>
            </a:r>
            <a:r>
              <a:rPr lang="en-US" dirty="0" err="1"/>
              <a:t>physi</a:t>
            </a:r>
            <a:r>
              <a:rPr lang="en-US" dirty="0"/>
              <a:t>- ology, which essentially is a reflection of chamber compression and not the true filling pressure). This is of particular importance in patients with coexisting depletion of circulating volume</a:t>
            </a:r>
            <a:r>
              <a:rPr lang="en-US" dirty="0" smtClean="0"/>
              <a:t>.</a:t>
            </a:r>
          </a:p>
          <a:p>
            <a:r>
              <a:rPr lang="en-US" dirty="0" smtClean="0"/>
              <a:t>(</a:t>
            </a:r>
            <a:r>
              <a:rPr lang="en-US" dirty="0"/>
              <a:t>ii) Heart rate and rhythm: Avoid </a:t>
            </a:r>
            <a:r>
              <a:rPr lang="en-US" dirty="0" err="1"/>
              <a:t>bradycardia</a:t>
            </a:r>
            <a:r>
              <a:rPr lang="en-US" dirty="0"/>
              <a:t>, and treat any </a:t>
            </a:r>
            <a:r>
              <a:rPr lang="en-US" dirty="0" err="1"/>
              <a:t>bradycardias</a:t>
            </a:r>
            <a:r>
              <a:rPr lang="en-US" dirty="0"/>
              <a:t> promptly if they occur. Maintain sinus rhythm so that cardiac output remains optimal</a:t>
            </a:r>
            <a:r>
              <a:rPr lang="en-US" dirty="0" smtClean="0"/>
              <a:t>.</a:t>
            </a:r>
          </a:p>
          <a:p>
            <a:r>
              <a:rPr lang="en-US" dirty="0" smtClean="0"/>
              <a:t>(</a:t>
            </a:r>
            <a:r>
              <a:rPr lang="en-US" dirty="0"/>
              <a:t>iii) Afterload: Maintain systemic vascular resistance (SVR), which is high in patients with </a:t>
            </a:r>
            <a:r>
              <a:rPr lang="en-US" dirty="0" err="1"/>
              <a:t>tamponade</a:t>
            </a:r>
            <a:r>
              <a:rPr lang="en-US" dirty="0"/>
              <a:t> because of high sympathetic nervous activity). It is essential that the compensatory cardiovascular mechanisms (</a:t>
            </a:r>
            <a:r>
              <a:rPr lang="en-US" dirty="0" err="1"/>
              <a:t>tachy</a:t>
            </a:r>
            <a:r>
              <a:rPr lang="en-US" dirty="0"/>
              <a:t>- </a:t>
            </a:r>
            <a:r>
              <a:rPr lang="en-US" dirty="0" err="1"/>
              <a:t>cardia</a:t>
            </a:r>
            <a:r>
              <a:rPr lang="en-US" dirty="0"/>
              <a:t> and raised SVR) are maintained during induction of </a:t>
            </a:r>
            <a:r>
              <a:rPr lang="en-US" dirty="0" err="1"/>
              <a:t>anaesthesia</a:t>
            </a:r>
            <a:r>
              <a:rPr lang="en-US" dirty="0" smtClean="0"/>
              <a:t>.</a:t>
            </a:r>
          </a:p>
          <a:p>
            <a:r>
              <a:rPr lang="en-US" dirty="0" smtClean="0"/>
              <a:t>(</a:t>
            </a:r>
            <a:r>
              <a:rPr lang="en-US" dirty="0"/>
              <a:t>iv) Contractility: Maintain optimal contractility, and avoid myocardial depressants</a:t>
            </a:r>
            <a:r>
              <a:rPr lang="en-US" dirty="0" smtClean="0"/>
              <a:t>.</a:t>
            </a:r>
          </a:p>
          <a:p>
            <a:r>
              <a:rPr lang="en-US" dirty="0" smtClean="0"/>
              <a:t>The </a:t>
            </a:r>
            <a:r>
              <a:rPr lang="en-US" dirty="0" err="1"/>
              <a:t>haemodynamic</a:t>
            </a:r>
            <a:r>
              <a:rPr lang="en-US" dirty="0"/>
              <a:t> goals can be </a:t>
            </a:r>
            <a:r>
              <a:rPr lang="en-US" dirty="0" err="1"/>
              <a:t>summarised</a:t>
            </a:r>
            <a:r>
              <a:rPr lang="en-US" dirty="0"/>
              <a:t> as ‘fast, full, and squeezed </a:t>
            </a:r>
            <a:r>
              <a:rPr lang="en-US" dirty="0" err="1"/>
              <a:t>tight’.In</a:t>
            </a:r>
            <a:r>
              <a:rPr lang="en-US" dirty="0"/>
              <a:t> patients who </a:t>
            </a:r>
          </a:p>
        </p:txBody>
      </p:sp>
    </p:spTree>
    <p:extLst>
      <p:ext uri="{BB962C8B-B14F-4D97-AF65-F5344CB8AC3E}">
        <p14:creationId xmlns:p14="http://schemas.microsoft.com/office/powerpoint/2010/main" val="126848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These include vasopressors (either </a:t>
            </a:r>
            <a:r>
              <a:rPr lang="en-US" dirty="0" err="1"/>
              <a:t>metaraminol</a:t>
            </a:r>
            <a:r>
              <a:rPr lang="en-US" dirty="0"/>
              <a:t> or phenylephrine boluses, and an infusion of noradrenaline [norepinephrine]) and inotropes (adrenaline [epinephrine]). Defibrillator pads should be attached before induction.</a:t>
            </a:r>
          </a:p>
        </p:txBody>
      </p:sp>
    </p:spTree>
    <p:extLst>
      <p:ext uri="{BB962C8B-B14F-4D97-AF65-F5344CB8AC3E}">
        <p14:creationId xmlns:p14="http://schemas.microsoft.com/office/powerpoint/2010/main" val="3221621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Hypertensive emergency &amp; urgency in OR</a:t>
            </a:r>
            <a:endParaRPr lang="en-US" dirty="0"/>
          </a:p>
        </p:txBody>
      </p:sp>
      <p:sp>
        <p:nvSpPr>
          <p:cNvPr id="3" name="Content Placeholder 2"/>
          <p:cNvSpPr>
            <a:spLocks noGrp="1"/>
          </p:cNvSpPr>
          <p:nvPr>
            <p:ph sz="quarter" idx="1"/>
          </p:nvPr>
        </p:nvSpPr>
        <p:spPr/>
        <p:txBody>
          <a:bodyPr>
            <a:normAutofit/>
          </a:bodyPr>
          <a:lstStyle/>
          <a:p>
            <a:r>
              <a:rPr lang="en-US" dirty="0"/>
              <a:t>The goal of therapy is to halt the vascular </a:t>
            </a:r>
            <a:r>
              <a:rPr lang="en-US" dirty="0" smtClean="0"/>
              <a:t>damage, </a:t>
            </a:r>
            <a:r>
              <a:rPr lang="en-US" dirty="0"/>
              <a:t>not to </a:t>
            </a:r>
            <a:r>
              <a:rPr lang="en-US" dirty="0" smtClean="0"/>
              <a:t>normalize </a:t>
            </a:r>
            <a:r>
              <a:rPr lang="en-US" dirty="0"/>
              <a:t>the BP. </a:t>
            </a:r>
            <a:endParaRPr lang="en-US" dirty="0" smtClean="0"/>
          </a:p>
          <a:p>
            <a:r>
              <a:rPr lang="en-US" dirty="0" smtClean="0"/>
              <a:t>Reducing </a:t>
            </a:r>
            <a:r>
              <a:rPr lang="en-US" dirty="0"/>
              <a:t>systolic BP by 10 -</a:t>
            </a:r>
            <a:r>
              <a:rPr lang="en-US" dirty="0" smtClean="0"/>
              <a:t> </a:t>
            </a:r>
            <a:r>
              <a:rPr lang="en-US" dirty="0"/>
              <a:t>15</a:t>
            </a:r>
            <a:r>
              <a:rPr lang="en-US" dirty="0" smtClean="0"/>
              <a:t>% or </a:t>
            </a:r>
            <a:r>
              <a:rPr lang="en-US" dirty="0"/>
              <a:t>up </a:t>
            </a:r>
            <a:r>
              <a:rPr lang="en-US" dirty="0" smtClean="0"/>
              <a:t>to </a:t>
            </a:r>
            <a:r>
              <a:rPr lang="en-US" dirty="0"/>
              <a:t>25% within </a:t>
            </a:r>
            <a:r>
              <a:rPr lang="en-US" dirty="0" smtClean="0"/>
              <a:t>the 1</a:t>
            </a:r>
            <a:r>
              <a:rPr lang="en-US" baseline="30000" dirty="0" smtClean="0"/>
              <a:t>st</a:t>
            </a:r>
            <a:r>
              <a:rPr lang="en-US" dirty="0" smtClean="0"/>
              <a:t> </a:t>
            </a:r>
            <a:r>
              <a:rPr lang="en-US" dirty="0"/>
              <a:t>hour. </a:t>
            </a:r>
            <a:endParaRPr lang="en-US" dirty="0" smtClean="0"/>
          </a:p>
          <a:p>
            <a:r>
              <a:rPr lang="en-US" dirty="0" smtClean="0"/>
              <a:t>Followed by </a:t>
            </a:r>
            <a:r>
              <a:rPr lang="en-US" dirty="0"/>
              <a:t>gradual reduction of </a:t>
            </a:r>
            <a:r>
              <a:rPr lang="en-US" dirty="0" smtClean="0"/>
              <a:t>BP </a:t>
            </a:r>
            <a:r>
              <a:rPr lang="en-US" dirty="0"/>
              <a:t>to 160/110 mmHg over the following </a:t>
            </a:r>
            <a:r>
              <a:rPr lang="en-US" dirty="0" smtClean="0"/>
              <a:t>2-6 hours.</a:t>
            </a:r>
          </a:p>
        </p:txBody>
      </p:sp>
    </p:spTree>
    <p:extLst>
      <p:ext uri="{BB962C8B-B14F-4D97-AF65-F5344CB8AC3E}">
        <p14:creationId xmlns:p14="http://schemas.microsoft.com/office/powerpoint/2010/main" val="370550592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Rational approach to the management of hypertensive crises</a:t>
            </a:r>
          </a:p>
        </p:txBody>
      </p:sp>
      <p:sp>
        <p:nvSpPr>
          <p:cNvPr id="3" name="Content Placeholder 2"/>
          <p:cNvSpPr>
            <a:spLocks noGrp="1"/>
          </p:cNvSpPr>
          <p:nvPr>
            <p:ph sz="quarter" idx="1"/>
          </p:nvPr>
        </p:nvSpPr>
        <p:spPr/>
        <p:txBody>
          <a:bodyPr>
            <a:normAutofit/>
          </a:bodyPr>
          <a:lstStyle/>
          <a:p>
            <a:r>
              <a:rPr lang="en-US" dirty="0" smtClean="0"/>
              <a:t>Neurological emergencies</a:t>
            </a:r>
          </a:p>
          <a:p>
            <a:r>
              <a:rPr lang="en-US" dirty="0"/>
              <a:t>Cardiovascular </a:t>
            </a:r>
            <a:r>
              <a:rPr lang="en-US" dirty="0" smtClean="0"/>
              <a:t>emergencies</a:t>
            </a:r>
          </a:p>
          <a:p>
            <a:r>
              <a:rPr lang="en-US" dirty="0" err="1" smtClean="0"/>
              <a:t>Pheochromocytoma</a:t>
            </a:r>
            <a:r>
              <a:rPr lang="en-US" dirty="0" smtClean="0"/>
              <a:t> </a:t>
            </a:r>
          </a:p>
          <a:p>
            <a:r>
              <a:rPr lang="en-US" dirty="0"/>
              <a:t>Pre-</a:t>
            </a:r>
            <a:r>
              <a:rPr lang="en-US" dirty="0" err="1"/>
              <a:t>eclampsia</a:t>
            </a:r>
            <a:r>
              <a:rPr lang="en-US" dirty="0"/>
              <a:t>/</a:t>
            </a:r>
            <a:r>
              <a:rPr lang="en-US" dirty="0" err="1"/>
              <a:t>eclampsia</a:t>
            </a:r>
            <a:endParaRPr lang="en-US" dirty="0"/>
          </a:p>
        </p:txBody>
      </p:sp>
    </p:spTree>
    <p:extLst>
      <p:ext uri="{BB962C8B-B14F-4D97-AF65-F5344CB8AC3E}">
        <p14:creationId xmlns:p14="http://schemas.microsoft.com/office/powerpoint/2010/main" val="97917103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Neurological emergencies</a:t>
            </a:r>
          </a:p>
        </p:txBody>
      </p:sp>
      <p:sp>
        <p:nvSpPr>
          <p:cNvPr id="3" name="Content Placeholder 2"/>
          <p:cNvSpPr>
            <a:spLocks noGrp="1"/>
          </p:cNvSpPr>
          <p:nvPr>
            <p:ph sz="quarter" idx="1"/>
          </p:nvPr>
        </p:nvSpPr>
        <p:spPr/>
        <p:txBody>
          <a:bodyPr>
            <a:normAutofit lnSpcReduction="10000"/>
          </a:bodyPr>
          <a:lstStyle/>
          <a:p>
            <a:r>
              <a:rPr lang="en-US" sz="2400" dirty="0" smtClean="0"/>
              <a:t>Subarachnoid </a:t>
            </a:r>
            <a:r>
              <a:rPr lang="en-US" sz="2400" dirty="0" err="1"/>
              <a:t>haemorrhage</a:t>
            </a:r>
            <a:r>
              <a:rPr lang="en-US" sz="2400" dirty="0"/>
              <a:t>, acute </a:t>
            </a:r>
            <a:r>
              <a:rPr lang="en-US" sz="2400" dirty="0" err="1"/>
              <a:t>intracerebral</a:t>
            </a:r>
            <a:r>
              <a:rPr lang="en-US" sz="2400" dirty="0"/>
              <a:t> </a:t>
            </a:r>
            <a:r>
              <a:rPr lang="en-US" sz="2400" dirty="0" err="1"/>
              <a:t>haemorrhage</a:t>
            </a:r>
            <a:r>
              <a:rPr lang="en-US" sz="2400" dirty="0"/>
              <a:t>, </a:t>
            </a:r>
            <a:r>
              <a:rPr lang="en-US" sz="2400" dirty="0" smtClean="0"/>
              <a:t>and </a:t>
            </a:r>
            <a:r>
              <a:rPr lang="en-US" sz="2400" dirty="0"/>
              <a:t>acute ischemic stroke require rapid BP reduction. </a:t>
            </a:r>
          </a:p>
          <a:p>
            <a:r>
              <a:rPr lang="en-US" sz="2400" dirty="0" smtClean="0"/>
              <a:t>For </a:t>
            </a:r>
            <a:r>
              <a:rPr lang="en-US" sz="2400" dirty="0"/>
              <a:t>acute ischemic stroke, the preferred medications are Labetalol and </a:t>
            </a:r>
            <a:r>
              <a:rPr lang="en-US" sz="2400" dirty="0" err="1"/>
              <a:t>Nicardipine</a:t>
            </a:r>
            <a:r>
              <a:rPr lang="en-US" sz="2400" dirty="0"/>
              <a:t>. </a:t>
            </a:r>
            <a:endParaRPr lang="en-US" sz="2400" dirty="0" smtClean="0"/>
          </a:p>
          <a:p>
            <a:pPr lvl="1"/>
            <a:r>
              <a:rPr lang="en-US" dirty="0" smtClean="0"/>
              <a:t>The </a:t>
            </a:r>
            <a:r>
              <a:rPr lang="en-US" dirty="0"/>
              <a:t>target BP is &lt; 185/110 mm Hg especially if the patient is receiving fibrinolysis.</a:t>
            </a:r>
          </a:p>
          <a:p>
            <a:r>
              <a:rPr lang="en-US" sz="2400" dirty="0"/>
              <a:t>In subarachnoid </a:t>
            </a:r>
            <a:r>
              <a:rPr lang="en-US" sz="2400" dirty="0" err="1"/>
              <a:t>haemorrhage</a:t>
            </a:r>
            <a:r>
              <a:rPr lang="en-US" sz="2400" dirty="0"/>
              <a:t>, </a:t>
            </a:r>
            <a:r>
              <a:rPr lang="en-US" sz="2400" dirty="0" err="1"/>
              <a:t>Nicardipine</a:t>
            </a:r>
            <a:r>
              <a:rPr lang="en-US" sz="2400" dirty="0"/>
              <a:t>, Labetalol and </a:t>
            </a:r>
            <a:r>
              <a:rPr lang="en-US" sz="2400" dirty="0" err="1"/>
              <a:t>Esmolol</a:t>
            </a:r>
            <a:r>
              <a:rPr lang="en-US" sz="2400" dirty="0"/>
              <a:t> are preferred</a:t>
            </a:r>
          </a:p>
          <a:p>
            <a:pPr lvl="1"/>
            <a:r>
              <a:rPr lang="en-US" sz="2100" dirty="0"/>
              <a:t> </a:t>
            </a:r>
            <a:r>
              <a:rPr lang="en-US" dirty="0"/>
              <a:t>Maintain the SBP &lt; 160 mm Hg until the aneurysm is treated or cerebral vasospasm happens.</a:t>
            </a:r>
          </a:p>
          <a:p>
            <a:pPr lvl="1"/>
            <a:r>
              <a:rPr lang="en-US" dirty="0"/>
              <a:t>AVOID Nitroprusside and Hydralazine. </a:t>
            </a:r>
          </a:p>
          <a:p>
            <a:endParaRPr lang="en-US" dirty="0"/>
          </a:p>
        </p:txBody>
      </p:sp>
    </p:spTree>
    <p:extLst>
      <p:ext uri="{BB962C8B-B14F-4D97-AF65-F5344CB8AC3E}">
        <p14:creationId xmlns:p14="http://schemas.microsoft.com/office/powerpoint/2010/main" val="195954748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Neurological emergencies</a:t>
            </a:r>
          </a:p>
        </p:txBody>
      </p:sp>
      <p:sp>
        <p:nvSpPr>
          <p:cNvPr id="3" name="Content Placeholder 2"/>
          <p:cNvSpPr>
            <a:spLocks noGrp="1"/>
          </p:cNvSpPr>
          <p:nvPr>
            <p:ph sz="quarter" idx="1"/>
          </p:nvPr>
        </p:nvSpPr>
        <p:spPr/>
        <p:txBody>
          <a:bodyPr>
            <a:normAutofit/>
          </a:bodyPr>
          <a:lstStyle/>
          <a:p>
            <a:r>
              <a:rPr lang="en-US" sz="2800" dirty="0"/>
              <a:t>In acute </a:t>
            </a:r>
            <a:r>
              <a:rPr lang="en-US" sz="2800" dirty="0" err="1"/>
              <a:t>intracerebral</a:t>
            </a:r>
            <a:r>
              <a:rPr lang="en-US" sz="2800" dirty="0"/>
              <a:t> </a:t>
            </a:r>
            <a:r>
              <a:rPr lang="en-US" sz="2800" dirty="0" err="1"/>
              <a:t>haemorrhage</a:t>
            </a:r>
            <a:r>
              <a:rPr lang="en-US" sz="2800" dirty="0"/>
              <a:t>, Labetalol, </a:t>
            </a:r>
            <a:r>
              <a:rPr lang="en-US" sz="2800" dirty="0" err="1"/>
              <a:t>Nicardipine</a:t>
            </a:r>
            <a:r>
              <a:rPr lang="en-US" sz="2800" dirty="0"/>
              <a:t> and </a:t>
            </a:r>
            <a:r>
              <a:rPr lang="en-US" sz="2800" dirty="0" err="1"/>
              <a:t>Esmolol</a:t>
            </a:r>
            <a:r>
              <a:rPr lang="en-US" sz="2800" dirty="0"/>
              <a:t> </a:t>
            </a:r>
            <a:r>
              <a:rPr lang="en-US" sz="2800" dirty="0" smtClean="0"/>
              <a:t>are preferred</a:t>
            </a:r>
          </a:p>
          <a:p>
            <a:pPr lvl="1"/>
            <a:r>
              <a:rPr lang="en-US" sz="2400" dirty="0" smtClean="0"/>
              <a:t>If </a:t>
            </a:r>
            <a:r>
              <a:rPr lang="en-US" sz="2400" dirty="0"/>
              <a:t>signs of increased </a:t>
            </a:r>
            <a:r>
              <a:rPr lang="en-US" sz="2400" dirty="0" smtClean="0"/>
              <a:t>ICP </a:t>
            </a:r>
            <a:r>
              <a:rPr lang="en-US" sz="2400" dirty="0"/>
              <a:t>exist, keep SBP &lt; 180 mm Hg, </a:t>
            </a:r>
            <a:r>
              <a:rPr lang="en-US" sz="2400" dirty="0" smtClean="0"/>
              <a:t>for </a:t>
            </a:r>
            <a:r>
              <a:rPr lang="en-US" sz="2400" dirty="0"/>
              <a:t>the first 24 hours after onset of symptoms. </a:t>
            </a:r>
            <a:endParaRPr lang="en-US" sz="2400" dirty="0" smtClean="0"/>
          </a:p>
          <a:p>
            <a:pPr lvl="1"/>
            <a:r>
              <a:rPr lang="en-US" sz="2400" dirty="0" smtClean="0"/>
              <a:t>Patients </a:t>
            </a:r>
            <a:r>
              <a:rPr lang="en-US" sz="2400" dirty="0"/>
              <a:t>without increased </a:t>
            </a:r>
            <a:r>
              <a:rPr lang="en-US" sz="2400" dirty="0" smtClean="0"/>
              <a:t>ICP, </a:t>
            </a:r>
            <a:r>
              <a:rPr lang="en-US" sz="2400" dirty="0"/>
              <a:t>maintain SBP &lt; 160 mm Hg </a:t>
            </a:r>
            <a:r>
              <a:rPr lang="en-US" sz="2400" dirty="0" smtClean="0"/>
              <a:t>for </a:t>
            </a:r>
            <a:r>
              <a:rPr lang="en-US" sz="2400" dirty="0"/>
              <a:t>the first 24 hours after onset of symptoms. </a:t>
            </a:r>
            <a:endParaRPr lang="en-US" sz="2400" dirty="0" smtClean="0"/>
          </a:p>
          <a:p>
            <a:pPr lvl="1"/>
            <a:r>
              <a:rPr lang="en-US" sz="2400" dirty="0" smtClean="0"/>
              <a:t>Early </a:t>
            </a:r>
            <a:r>
              <a:rPr lang="en-US" sz="2400" dirty="0"/>
              <a:t>intensive BP control is recommended to reduce hematoma growth</a:t>
            </a:r>
            <a:r>
              <a:rPr lang="en-US" sz="2400" dirty="0" smtClean="0"/>
              <a:t>.</a:t>
            </a:r>
          </a:p>
          <a:p>
            <a:pPr lvl="1"/>
            <a:r>
              <a:rPr lang="en-US" sz="2800" dirty="0"/>
              <a:t>AVOID Nitroprusside and Hydralazine. </a:t>
            </a:r>
            <a:endParaRPr lang="en-US" sz="2400" dirty="0"/>
          </a:p>
        </p:txBody>
      </p:sp>
    </p:spTree>
    <p:extLst>
      <p:ext uri="{BB962C8B-B14F-4D97-AF65-F5344CB8AC3E}">
        <p14:creationId xmlns:p14="http://schemas.microsoft.com/office/powerpoint/2010/main" val="4093303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00625742"/>
              </p:ext>
            </p:extLst>
          </p:nvPr>
        </p:nvGraphicFramePr>
        <p:xfrm>
          <a:off x="0" y="1020118"/>
          <a:ext cx="9144000" cy="5837885"/>
        </p:xfrm>
        <a:graphic>
          <a:graphicData uri="http://schemas.openxmlformats.org/drawingml/2006/table">
            <a:tbl>
              <a:tblPr firstRow="1" bandRow="1">
                <a:tableStyleId>{69C7853C-536D-4A76-A0AE-DD22124D55A5}</a:tableStyleId>
              </a:tblPr>
              <a:tblGrid>
                <a:gridCol w="1828800"/>
                <a:gridCol w="1828800"/>
                <a:gridCol w="1828800"/>
                <a:gridCol w="1828800"/>
                <a:gridCol w="1828800"/>
              </a:tblGrid>
              <a:tr h="725417">
                <a:tc>
                  <a:txBody>
                    <a:bodyPr/>
                    <a:lstStyle/>
                    <a:p>
                      <a:r>
                        <a:rPr lang="en-US" dirty="0" smtClean="0"/>
                        <a:t>Type of shock</a:t>
                      </a:r>
                      <a:endParaRPr lang="en-US" dirty="0"/>
                    </a:p>
                  </a:txBody>
                  <a:tcPr/>
                </a:tc>
                <a:tc>
                  <a:txBody>
                    <a:bodyPr/>
                    <a:lstStyle/>
                    <a:p>
                      <a:r>
                        <a:rPr lang="en-US" dirty="0" smtClean="0"/>
                        <a:t>CVP</a:t>
                      </a:r>
                      <a:endParaRPr lang="en-US" dirty="0"/>
                    </a:p>
                  </a:txBody>
                  <a:tcPr/>
                </a:tc>
                <a:tc>
                  <a:txBody>
                    <a:bodyPr/>
                    <a:lstStyle/>
                    <a:p>
                      <a:r>
                        <a:rPr lang="en-US" dirty="0" err="1" smtClean="0"/>
                        <a:t>Pcwp</a:t>
                      </a:r>
                      <a:endParaRPr lang="en-US" dirty="0"/>
                    </a:p>
                  </a:txBody>
                  <a:tcPr/>
                </a:tc>
                <a:tc>
                  <a:txBody>
                    <a:bodyPr/>
                    <a:lstStyle/>
                    <a:p>
                      <a:r>
                        <a:rPr lang="en-US" dirty="0" smtClean="0"/>
                        <a:t>CO</a:t>
                      </a:r>
                      <a:endParaRPr lang="en-US" dirty="0"/>
                    </a:p>
                  </a:txBody>
                  <a:tcPr/>
                </a:tc>
                <a:tc>
                  <a:txBody>
                    <a:bodyPr/>
                    <a:lstStyle/>
                    <a:p>
                      <a:r>
                        <a:rPr lang="en-US" dirty="0" smtClean="0"/>
                        <a:t>SVR</a:t>
                      </a:r>
                      <a:endParaRPr lang="en-US" dirty="0"/>
                    </a:p>
                  </a:txBody>
                  <a:tcPr/>
                </a:tc>
              </a:tr>
              <a:tr h="420282">
                <a:tc gridSpan="5">
                  <a:txBody>
                    <a:bodyPr/>
                    <a:lstStyle/>
                    <a:p>
                      <a:pPr algn="ctr"/>
                      <a:r>
                        <a:rPr lang="en-US" dirty="0" smtClean="0"/>
                        <a:t>Hypodynamic</a:t>
                      </a:r>
                      <a:endParaRPr lang="en-US" dirty="0"/>
                    </a:p>
                  </a:txBody>
                  <a:tcPr>
                    <a:solidFill>
                      <a:srgbClr val="CEF2EE">
                        <a:alpha val="40000"/>
                      </a:srgbClr>
                    </a:solidFill>
                  </a:tcPr>
                </a:tc>
                <a:tc hMerge="1">
                  <a:txBody>
                    <a:bodyPr/>
                    <a:lstStyle/>
                    <a:p>
                      <a:endParaRPr lang="en-US" dirty="0"/>
                    </a:p>
                  </a:txBody>
                  <a:tcPr>
                    <a:solidFill>
                      <a:schemeClr val="bg2">
                        <a:alpha val="40000"/>
                      </a:schemeClr>
                    </a:solidFill>
                  </a:tcPr>
                </a:tc>
                <a:tc hMerge="1">
                  <a:txBody>
                    <a:bodyPr/>
                    <a:lstStyle/>
                    <a:p>
                      <a:endParaRPr lang="en-US" dirty="0"/>
                    </a:p>
                  </a:txBody>
                  <a:tcPr>
                    <a:solidFill>
                      <a:schemeClr val="bg2">
                        <a:alpha val="40000"/>
                      </a:schemeClr>
                    </a:solidFill>
                  </a:tcPr>
                </a:tc>
                <a:tc hMerge="1">
                  <a:txBody>
                    <a:bodyPr/>
                    <a:lstStyle/>
                    <a:p>
                      <a:endParaRPr lang="en-US" dirty="0"/>
                    </a:p>
                  </a:txBody>
                  <a:tcPr>
                    <a:solidFill>
                      <a:schemeClr val="bg2">
                        <a:alpha val="40000"/>
                      </a:schemeClr>
                    </a:solidFill>
                  </a:tcPr>
                </a:tc>
                <a:tc hMerge="1">
                  <a:txBody>
                    <a:bodyPr/>
                    <a:lstStyle/>
                    <a:p>
                      <a:endParaRPr lang="en-US" dirty="0"/>
                    </a:p>
                  </a:txBody>
                  <a:tcPr>
                    <a:solidFill>
                      <a:schemeClr val="bg2">
                        <a:alpha val="40000"/>
                      </a:schemeClr>
                    </a:solidFill>
                  </a:tcPr>
                </a:tc>
              </a:tr>
              <a:tr h="420282">
                <a:tc>
                  <a:txBody>
                    <a:bodyPr/>
                    <a:lstStyle/>
                    <a:p>
                      <a:r>
                        <a:rPr lang="en-US" dirty="0" smtClean="0"/>
                        <a:t>Hypovolemic</a:t>
                      </a:r>
                      <a:endParaRPr lang="en-US" dirty="0"/>
                    </a:p>
                  </a:txBody>
                  <a:tcPr>
                    <a:solidFill>
                      <a:srgbClr val="DCF5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solidFill>
                      <a:srgbClr val="DCF5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solidFill>
                      <a:srgbClr val="DCF5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solidFill>
                      <a:srgbClr val="DCF5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DCF5F7"/>
                    </a:solidFill>
                  </a:tcPr>
                </a:tc>
              </a:tr>
              <a:tr h="414525">
                <a:tc>
                  <a:txBody>
                    <a:bodyPr/>
                    <a:lstStyle/>
                    <a:p>
                      <a:r>
                        <a:rPr lang="en-US" dirty="0" smtClean="0"/>
                        <a:t>Cardiogenic</a:t>
                      </a:r>
                      <a:endParaRPr lang="en-US" dirty="0"/>
                    </a:p>
                  </a:txBody>
                  <a:tcPr>
                    <a:solidFill>
                      <a:srgbClr val="B5E7ED"/>
                    </a:solidFill>
                  </a:tcPr>
                </a:tc>
                <a:tc gridSpan="4">
                  <a:txBody>
                    <a:bodyPr/>
                    <a:lstStyle/>
                    <a:p>
                      <a:endParaRPr lang="en-US" dirty="0"/>
                    </a:p>
                  </a:txBody>
                  <a:tcPr>
                    <a:solidFill>
                      <a:srgbClr val="B5E7ED"/>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endParaRPr lang="en-US" dirty="0"/>
                    </a:p>
                  </a:txBody>
                  <a:tcPr/>
                </a:tc>
              </a:tr>
              <a:tr h="420282">
                <a:tc>
                  <a:txBody>
                    <a:bodyPr/>
                    <a:lstStyle/>
                    <a:p>
                      <a:r>
                        <a:rPr lang="en-US" dirty="0" smtClean="0"/>
                        <a:t>Lt side</a:t>
                      </a:r>
                      <a:endParaRPr lang="en-US" dirty="0"/>
                    </a:p>
                  </a:txBody>
                  <a:tcPr>
                    <a:solidFill>
                      <a:srgbClr val="B5E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B5E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B5E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solidFill>
                      <a:srgbClr val="B5E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B5E7ED"/>
                    </a:solidFill>
                  </a:tcPr>
                </a:tc>
              </a:tr>
              <a:tr h="420282">
                <a:tc>
                  <a:txBody>
                    <a:bodyPr/>
                    <a:lstStyle/>
                    <a:p>
                      <a:r>
                        <a:rPr lang="en-US" dirty="0" err="1" smtClean="0"/>
                        <a:t>Rt</a:t>
                      </a:r>
                      <a:r>
                        <a:rPr lang="en-US" dirty="0" smtClean="0"/>
                        <a:t> side</a:t>
                      </a:r>
                      <a:endParaRPr lang="en-US" dirty="0"/>
                    </a:p>
                  </a:txBody>
                  <a:tcPr>
                    <a:solidFill>
                      <a:srgbClr val="B5E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B5E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r>
                        <a:rPr lang="en-US" b="1" dirty="0" smtClean="0">
                          <a:latin typeface="+mn-lt"/>
                          <a:ea typeface="Wingdings"/>
                          <a:cs typeface="Wingdings"/>
                          <a:sym typeface="Wingdings"/>
                        </a:rPr>
                        <a:t> / -</a:t>
                      </a:r>
                      <a:endParaRPr lang="en-US" b="1" dirty="0" smtClean="0"/>
                    </a:p>
                  </a:txBody>
                  <a:tcPr>
                    <a:solidFill>
                      <a:srgbClr val="B5E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solidFill>
                      <a:srgbClr val="B5E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B5E7ED"/>
                    </a:solidFill>
                  </a:tcPr>
                </a:tc>
              </a:tr>
              <a:tr h="420282">
                <a:tc>
                  <a:txBody>
                    <a:bodyPr/>
                    <a:lstStyle/>
                    <a:p>
                      <a:r>
                        <a:rPr lang="en-US" dirty="0" smtClean="0"/>
                        <a:t>Obstructive</a:t>
                      </a:r>
                      <a:endParaRPr lang="en-US" dirty="0"/>
                    </a:p>
                  </a:txBody>
                  <a:tcPr>
                    <a:solidFill>
                      <a:srgbClr val="C0F1CD"/>
                    </a:solidFill>
                  </a:tcPr>
                </a:tc>
                <a:tc gridSpan="4">
                  <a:txBody>
                    <a:bodyPr/>
                    <a:lstStyle/>
                    <a:p>
                      <a:endParaRPr lang="en-US" dirty="0"/>
                    </a:p>
                  </a:txBody>
                  <a:tcPr>
                    <a:solidFill>
                      <a:srgbClr val="C0F1C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725417">
                <a:tc>
                  <a:txBody>
                    <a:bodyPr/>
                    <a:lstStyle/>
                    <a:p>
                      <a:r>
                        <a:rPr lang="en-US" dirty="0" smtClean="0"/>
                        <a:t>Pulmonary embolism</a:t>
                      </a:r>
                      <a:endParaRPr lang="en-US" dirty="0"/>
                    </a:p>
                  </a:txBody>
                  <a:tcPr>
                    <a:solidFill>
                      <a:srgbClr val="C0F1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C0F1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Wingdings"/>
                          <a:ea typeface="Wingdings"/>
                          <a:cs typeface="Wingdings"/>
                          <a:sym typeface="Wingdings"/>
                        </a:rPr>
                        <a:t></a:t>
                      </a:r>
                      <a:r>
                        <a:rPr lang="en-US" b="1" baseline="0" dirty="0" smtClean="0">
                          <a:latin typeface="+mn-lt"/>
                          <a:ea typeface="Wingdings"/>
                          <a:cs typeface="Wingdings"/>
                          <a:sym typeface="Wingdings"/>
                        </a:rPr>
                        <a:t> / -</a:t>
                      </a:r>
                      <a:endParaRPr lang="en-US" b="1" dirty="0" smtClean="0"/>
                    </a:p>
                  </a:txBody>
                  <a:tcPr>
                    <a:solidFill>
                      <a:srgbClr val="C0F1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solidFill>
                      <a:srgbClr val="C0F1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C0F1CD"/>
                    </a:solidFill>
                  </a:tcPr>
                </a:tc>
              </a:tr>
              <a:tr h="725417">
                <a:tc>
                  <a:txBody>
                    <a:bodyPr/>
                    <a:lstStyle/>
                    <a:p>
                      <a:r>
                        <a:rPr lang="en-US" dirty="0" smtClean="0"/>
                        <a:t>Cardiac</a:t>
                      </a:r>
                      <a:r>
                        <a:rPr lang="en-US" baseline="0" dirty="0" smtClean="0"/>
                        <a:t> </a:t>
                      </a:r>
                      <a:r>
                        <a:rPr lang="en-US" baseline="0" dirty="0" err="1" smtClean="0"/>
                        <a:t>tamponade</a:t>
                      </a:r>
                      <a:endParaRPr lang="en-US" dirty="0"/>
                    </a:p>
                  </a:txBody>
                  <a:tcPr>
                    <a:solidFill>
                      <a:srgbClr val="C0F1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C0F1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C0F1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solidFill>
                      <a:srgbClr val="C0F1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rgbClr val="C0F1CD"/>
                    </a:solidFill>
                  </a:tcPr>
                </a:tc>
              </a:tr>
              <a:tr h="420282">
                <a:tc gridSpan="5">
                  <a:txBody>
                    <a:bodyPr/>
                    <a:lstStyle/>
                    <a:p>
                      <a:pPr algn="ctr"/>
                      <a:r>
                        <a:rPr lang="en-US" dirty="0" smtClean="0"/>
                        <a:t>Hyperdynamic</a:t>
                      </a:r>
                      <a:endParaRPr lang="en-US" dirty="0"/>
                    </a:p>
                  </a:txBody>
                  <a:tcPr>
                    <a:solidFill>
                      <a:schemeClr val="accent1">
                        <a:lumMod val="40000"/>
                        <a:lumOff val="60000"/>
                      </a:schemeClr>
                    </a:solidFill>
                  </a:tcPr>
                </a:tc>
                <a:tc hMerge="1">
                  <a:txBody>
                    <a:bodyPr/>
                    <a:lstStyle/>
                    <a:p>
                      <a:endParaRPr lang="en-US" dirty="0"/>
                    </a:p>
                  </a:txBody>
                  <a:tcPr>
                    <a:solidFill>
                      <a:schemeClr val="accent1">
                        <a:lumMod val="40000"/>
                        <a:lumOff val="6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725417">
                <a:tc>
                  <a:txBody>
                    <a:bodyPr/>
                    <a:lstStyle/>
                    <a:p>
                      <a:r>
                        <a:rPr lang="en-US" dirty="0" smtClean="0"/>
                        <a:t>Distributive</a:t>
                      </a:r>
                      <a:endParaRPr lang="en-US"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n-lt"/>
                          <a:ea typeface="Wingdings"/>
                          <a:cs typeface="Wingdings"/>
                          <a:sym typeface="Wingdings"/>
                        </a:rPr>
                        <a:t>- / </a:t>
                      </a:r>
                      <a:r>
                        <a:rPr lang="en-US" dirty="0" smtClean="0">
                          <a:latin typeface="Wingdings"/>
                          <a:ea typeface="Wingdings"/>
                          <a:cs typeface="Wingdings"/>
                          <a:sym typeface="Wingdings"/>
                        </a:rPr>
                        <a:t></a:t>
                      </a:r>
                      <a:endParaRPr lang="en-US" dirty="0" smtClean="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Wingdings"/>
                          <a:ea typeface="Wingdings"/>
                          <a:cs typeface="Wingdings"/>
                        </a:rPr>
                        <a:t></a:t>
                      </a:r>
                      <a:endParaRPr lang="en-US" dirty="0" smtClean="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280606222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Cardiovascular </a:t>
            </a:r>
            <a:r>
              <a:rPr lang="en-US" dirty="0" smtClean="0"/>
              <a:t>emergencies</a:t>
            </a:r>
            <a:endParaRPr lang="en-US" dirty="0"/>
          </a:p>
        </p:txBody>
      </p:sp>
      <p:sp>
        <p:nvSpPr>
          <p:cNvPr id="3" name="Content Placeholder 2"/>
          <p:cNvSpPr>
            <a:spLocks noGrp="1"/>
          </p:cNvSpPr>
          <p:nvPr>
            <p:ph sz="quarter" idx="1"/>
          </p:nvPr>
        </p:nvSpPr>
        <p:spPr/>
        <p:txBody>
          <a:bodyPr>
            <a:noAutofit/>
          </a:bodyPr>
          <a:lstStyle/>
          <a:p>
            <a:r>
              <a:rPr lang="en-US" sz="2800" dirty="0" smtClean="0"/>
              <a:t>Cardiovascular </a:t>
            </a:r>
            <a:r>
              <a:rPr lang="en-US" sz="2800" dirty="0"/>
              <a:t>emergencies such as aortic </a:t>
            </a:r>
            <a:r>
              <a:rPr lang="en-US" sz="2800" dirty="0" smtClean="0"/>
              <a:t>dissection</a:t>
            </a:r>
            <a:r>
              <a:rPr lang="en-US" sz="2800" dirty="0"/>
              <a:t> </a:t>
            </a:r>
            <a:r>
              <a:rPr lang="en-US" sz="2800" dirty="0" smtClean="0"/>
              <a:t>and </a:t>
            </a:r>
            <a:r>
              <a:rPr lang="en-US" sz="2800" dirty="0"/>
              <a:t>acute coronary </a:t>
            </a:r>
            <a:r>
              <a:rPr lang="en-US" sz="2800" dirty="0" smtClean="0"/>
              <a:t>syndrome</a:t>
            </a:r>
            <a:r>
              <a:rPr lang="en-US" sz="2800" dirty="0"/>
              <a:t> </a:t>
            </a:r>
            <a:r>
              <a:rPr lang="en-US" sz="2800" dirty="0" smtClean="0"/>
              <a:t>: </a:t>
            </a:r>
            <a:r>
              <a:rPr lang="en-US" sz="2800" dirty="0"/>
              <a:t>Rapid BP reduction </a:t>
            </a:r>
            <a:endParaRPr lang="en-US" sz="2800" dirty="0" smtClean="0"/>
          </a:p>
          <a:p>
            <a:pPr lvl="1"/>
            <a:r>
              <a:rPr lang="en-US" sz="2400" dirty="0" smtClean="0"/>
              <a:t>Labetalol</a:t>
            </a:r>
            <a:r>
              <a:rPr lang="en-US" sz="2400" dirty="0"/>
              <a:t>, </a:t>
            </a:r>
            <a:r>
              <a:rPr lang="en-US" sz="2400" dirty="0" err="1"/>
              <a:t>Nicardipine</a:t>
            </a:r>
            <a:r>
              <a:rPr lang="en-US" sz="2400" dirty="0"/>
              <a:t>, Nitroprusside (with beta-blocker), </a:t>
            </a:r>
            <a:r>
              <a:rPr lang="en-US" sz="2400" dirty="0" smtClean="0"/>
              <a:t>&amp; </a:t>
            </a:r>
            <a:r>
              <a:rPr lang="en-US" sz="2400" dirty="0" err="1" smtClean="0"/>
              <a:t>Esmolol</a:t>
            </a:r>
            <a:r>
              <a:rPr lang="en-US" sz="2400" dirty="0" smtClean="0"/>
              <a:t> are </a:t>
            </a:r>
            <a:r>
              <a:rPr lang="en-US" sz="2400" dirty="0"/>
              <a:t>preferred in aortic dissection. </a:t>
            </a:r>
            <a:endParaRPr lang="en-US" sz="2400" dirty="0" smtClean="0"/>
          </a:p>
          <a:p>
            <a:pPr lvl="1"/>
            <a:r>
              <a:rPr lang="en-US" sz="2400" dirty="0" smtClean="0"/>
              <a:t>Keep </a:t>
            </a:r>
            <a:r>
              <a:rPr lang="en-US" sz="2400" dirty="0"/>
              <a:t>the SBP &lt; 110 mmHg unless signs of end-organ </a:t>
            </a:r>
            <a:r>
              <a:rPr lang="en-US" sz="2400" dirty="0" err="1"/>
              <a:t>hypoperfusion</a:t>
            </a:r>
            <a:r>
              <a:rPr lang="en-US" sz="2400" dirty="0"/>
              <a:t> </a:t>
            </a:r>
            <a:r>
              <a:rPr lang="en-US" sz="2400" dirty="0" smtClean="0"/>
              <a:t>exists.</a:t>
            </a:r>
          </a:p>
          <a:p>
            <a:pPr marL="0" indent="0">
              <a:buNone/>
            </a:pPr>
            <a:endParaRPr lang="en-US" sz="2800" dirty="0"/>
          </a:p>
        </p:txBody>
      </p:sp>
    </p:spTree>
    <p:extLst>
      <p:ext uri="{BB962C8B-B14F-4D97-AF65-F5344CB8AC3E}">
        <p14:creationId xmlns:p14="http://schemas.microsoft.com/office/powerpoint/2010/main" val="412648298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Cardiovascular </a:t>
            </a:r>
            <a:r>
              <a:rPr lang="en-US" dirty="0" smtClean="0"/>
              <a:t>emergencies</a:t>
            </a:r>
            <a:endParaRPr lang="en-US" dirty="0"/>
          </a:p>
        </p:txBody>
      </p:sp>
      <p:sp>
        <p:nvSpPr>
          <p:cNvPr id="3" name="Content Placeholder 2"/>
          <p:cNvSpPr>
            <a:spLocks noGrp="1"/>
          </p:cNvSpPr>
          <p:nvPr>
            <p:ph sz="quarter" idx="1"/>
          </p:nvPr>
        </p:nvSpPr>
        <p:spPr/>
        <p:txBody>
          <a:bodyPr>
            <a:normAutofit/>
          </a:bodyPr>
          <a:lstStyle/>
          <a:p>
            <a:r>
              <a:rPr lang="en-US" dirty="0" smtClean="0"/>
              <a:t>In </a:t>
            </a:r>
            <a:r>
              <a:rPr lang="en-US" dirty="0"/>
              <a:t>acute coronary syndrome if the BP is &gt;160/100 mm Hg, </a:t>
            </a:r>
            <a:endParaRPr lang="en-US" dirty="0" smtClean="0"/>
          </a:p>
          <a:p>
            <a:pPr lvl="1"/>
            <a:r>
              <a:rPr lang="en-US" dirty="0" smtClean="0"/>
              <a:t>Nitroglycerin </a:t>
            </a:r>
            <a:r>
              <a:rPr lang="en-US" dirty="0"/>
              <a:t>and beta blockers are used to lower the BP by 20- 30% of baseline but, </a:t>
            </a:r>
            <a:r>
              <a:rPr lang="en-US" dirty="0" err="1"/>
              <a:t>thrombolytics</a:t>
            </a:r>
            <a:r>
              <a:rPr lang="en-US" dirty="0"/>
              <a:t> are avoided if the BP is &gt;185/100 mm </a:t>
            </a:r>
            <a:r>
              <a:rPr lang="en-US" dirty="0" smtClean="0"/>
              <a:t>Hg. </a:t>
            </a:r>
          </a:p>
        </p:txBody>
      </p:sp>
    </p:spTree>
    <p:extLst>
      <p:ext uri="{BB962C8B-B14F-4D97-AF65-F5344CB8AC3E}">
        <p14:creationId xmlns:p14="http://schemas.microsoft.com/office/powerpoint/2010/main" val="181432847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Pheochromocytoma</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dirty="0" smtClean="0"/>
              <a:t>Nitroprusside 1</a:t>
            </a:r>
            <a:r>
              <a:rPr lang="en-US" baseline="30000" dirty="0" smtClean="0"/>
              <a:t>st</a:t>
            </a:r>
            <a:r>
              <a:rPr lang="en-US" dirty="0" smtClean="0"/>
              <a:t> line drug : arterial vasodilatation</a:t>
            </a:r>
          </a:p>
          <a:p>
            <a:r>
              <a:rPr lang="en-US" dirty="0" smtClean="0"/>
              <a:t>Nitroglycerin are </a:t>
            </a:r>
            <a:r>
              <a:rPr lang="en-US" dirty="0"/>
              <a:t>the preferred drugs. </a:t>
            </a:r>
            <a:endParaRPr lang="en-US" dirty="0" smtClean="0"/>
          </a:p>
          <a:p>
            <a:r>
              <a:rPr lang="en-US" dirty="0" err="1" smtClean="0"/>
              <a:t>Phentolamine</a:t>
            </a:r>
            <a:r>
              <a:rPr lang="en-US" dirty="0" smtClean="0"/>
              <a:t> : competitive alpha1 and weak alpha2 adrenergic receptor antagonist</a:t>
            </a:r>
          </a:p>
          <a:p>
            <a:r>
              <a:rPr lang="en-US" dirty="0" smtClean="0"/>
              <a:t>In </a:t>
            </a:r>
            <a:r>
              <a:rPr lang="en-US" dirty="0" err="1"/>
              <a:t>pheochromocytoma</a:t>
            </a:r>
            <a:r>
              <a:rPr lang="en-US" dirty="0"/>
              <a:t>, beta blockers can be added after alpha blockade for BP </a:t>
            </a:r>
            <a:r>
              <a:rPr lang="en-US" dirty="0" smtClean="0"/>
              <a:t>control.</a:t>
            </a:r>
          </a:p>
        </p:txBody>
      </p:sp>
    </p:spTree>
    <p:extLst>
      <p:ext uri="{BB962C8B-B14F-4D97-AF65-F5344CB8AC3E}">
        <p14:creationId xmlns:p14="http://schemas.microsoft.com/office/powerpoint/2010/main" val="422075864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t>
            </a:r>
            <a:r>
              <a:rPr lang="en-US" dirty="0" err="1"/>
              <a:t>eclampsia</a:t>
            </a:r>
            <a:r>
              <a:rPr lang="en-US" dirty="0"/>
              <a:t>/</a:t>
            </a:r>
            <a:r>
              <a:rPr lang="en-US" dirty="0" err="1"/>
              <a:t>eclampsia</a:t>
            </a:r>
            <a:endParaRPr lang="en-US" dirty="0"/>
          </a:p>
        </p:txBody>
      </p:sp>
      <p:sp>
        <p:nvSpPr>
          <p:cNvPr id="3" name="Content Placeholder 2"/>
          <p:cNvSpPr>
            <a:spLocks noGrp="1"/>
          </p:cNvSpPr>
          <p:nvPr>
            <p:ph sz="quarter" idx="1"/>
          </p:nvPr>
        </p:nvSpPr>
        <p:spPr/>
        <p:txBody>
          <a:bodyPr>
            <a:normAutofit/>
          </a:bodyPr>
          <a:lstStyle/>
          <a:p>
            <a:r>
              <a:rPr lang="en-US" dirty="0" smtClean="0"/>
              <a:t>Hydralazine 1</a:t>
            </a:r>
            <a:r>
              <a:rPr lang="en-US" baseline="30000" dirty="0" smtClean="0"/>
              <a:t>st</a:t>
            </a:r>
            <a:r>
              <a:rPr lang="en-US" dirty="0" smtClean="0"/>
              <a:t> line drugs : Direct </a:t>
            </a:r>
            <a:r>
              <a:rPr lang="en-US" dirty="0" err="1" smtClean="0"/>
              <a:t>vasodilate</a:t>
            </a:r>
            <a:endParaRPr lang="en-US" dirty="0" smtClean="0"/>
          </a:p>
          <a:p>
            <a:r>
              <a:rPr lang="en-US" dirty="0" smtClean="0"/>
              <a:t>Labetalol </a:t>
            </a:r>
            <a:r>
              <a:rPr lang="en-US" dirty="0"/>
              <a:t>Nifedipine and </a:t>
            </a:r>
            <a:r>
              <a:rPr lang="en-US" dirty="0" err="1" smtClean="0"/>
              <a:t>Nicardipine</a:t>
            </a:r>
            <a:r>
              <a:rPr lang="en-US" dirty="0" smtClean="0"/>
              <a:t> : alternative</a:t>
            </a:r>
          </a:p>
          <a:p>
            <a:r>
              <a:rPr lang="en-US" dirty="0" smtClean="0"/>
              <a:t>AVOID Nitroprusside</a:t>
            </a:r>
            <a:r>
              <a:rPr lang="en-US" dirty="0"/>
              <a:t> </a:t>
            </a:r>
            <a:r>
              <a:rPr lang="en-US" dirty="0" smtClean="0"/>
              <a:t>and </a:t>
            </a:r>
            <a:r>
              <a:rPr lang="en-US" dirty="0" err="1" smtClean="0"/>
              <a:t>Esmolol</a:t>
            </a:r>
            <a:r>
              <a:rPr lang="en-US" dirty="0" smtClean="0"/>
              <a:t> </a:t>
            </a:r>
          </a:p>
          <a:p>
            <a:r>
              <a:rPr lang="en-US" dirty="0" smtClean="0"/>
              <a:t>Target </a:t>
            </a:r>
            <a:r>
              <a:rPr lang="en-US" dirty="0"/>
              <a:t>the perioperative BP to within </a:t>
            </a:r>
            <a:r>
              <a:rPr lang="en-US" dirty="0" smtClean="0"/>
              <a:t>15-25% </a:t>
            </a:r>
            <a:r>
              <a:rPr lang="en-US" dirty="0"/>
              <a:t>of the patient's baseline pressure. </a:t>
            </a:r>
            <a:endParaRPr lang="en-US" dirty="0" smtClean="0"/>
          </a:p>
          <a:p>
            <a:r>
              <a:rPr lang="en-US" dirty="0" smtClean="0"/>
              <a:t>Target SBP ~ 120 – 160 mmHg and DBP 80 -105 mmHg</a:t>
            </a:r>
          </a:p>
        </p:txBody>
      </p:sp>
    </p:spTree>
    <p:extLst>
      <p:ext uri="{BB962C8B-B14F-4D97-AF65-F5344CB8AC3E}">
        <p14:creationId xmlns:p14="http://schemas.microsoft.com/office/powerpoint/2010/main" val="229760479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t>
            </a:r>
            <a:r>
              <a:rPr lang="en-US" dirty="0" err="1"/>
              <a:t>eclampsia</a:t>
            </a:r>
            <a:r>
              <a:rPr lang="en-US" dirty="0"/>
              <a:t>/</a:t>
            </a:r>
            <a:r>
              <a:rPr lang="en-US" dirty="0" err="1"/>
              <a:t>eclampsia</a:t>
            </a:r>
            <a:endParaRPr lang="en-US" dirty="0"/>
          </a:p>
        </p:txBody>
      </p:sp>
      <p:sp>
        <p:nvSpPr>
          <p:cNvPr id="5" name="Content Placeholder 4"/>
          <p:cNvSpPr>
            <a:spLocks noGrp="1"/>
          </p:cNvSpPr>
          <p:nvPr>
            <p:ph sz="quarter" idx="1"/>
          </p:nvPr>
        </p:nvSpPr>
        <p:spPr/>
        <p:txBody>
          <a:bodyPr/>
          <a:lstStyle/>
          <a:p>
            <a:endParaRPr lang="en-US"/>
          </a:p>
        </p:txBody>
      </p:sp>
      <p:pic>
        <p:nvPicPr>
          <p:cNvPr id="6" name="Picture 5" descr="S__42353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1298448"/>
            <a:ext cx="7343936" cy="5559552"/>
          </a:xfrm>
          <a:prstGeom prst="rect">
            <a:avLst/>
          </a:prstGeom>
        </p:spPr>
      </p:pic>
    </p:spTree>
    <p:extLst>
      <p:ext uri="{BB962C8B-B14F-4D97-AF65-F5344CB8AC3E}">
        <p14:creationId xmlns:p14="http://schemas.microsoft.com/office/powerpoint/2010/main" val="86372005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Post-induction hypotension</a:t>
            </a:r>
            <a:endParaRPr lang="en-US" dirty="0"/>
          </a:p>
        </p:txBody>
      </p:sp>
      <p:sp>
        <p:nvSpPr>
          <p:cNvPr id="3" name="Content Placeholder 2"/>
          <p:cNvSpPr>
            <a:spLocks noGrp="1"/>
          </p:cNvSpPr>
          <p:nvPr>
            <p:ph sz="quarter" idx="1"/>
          </p:nvPr>
        </p:nvSpPr>
        <p:spPr/>
        <p:txBody>
          <a:bodyPr>
            <a:normAutofit/>
          </a:bodyPr>
          <a:lstStyle/>
          <a:p>
            <a:r>
              <a:rPr lang="en-US" dirty="0"/>
              <a:t>Hypotension is the most common hemodynamic perturbation requiring intraoperative </a:t>
            </a:r>
            <a:r>
              <a:rPr lang="en-US" dirty="0" smtClean="0"/>
              <a:t>treatment.</a:t>
            </a:r>
          </a:p>
          <a:p>
            <a:r>
              <a:rPr lang="en-US" dirty="0"/>
              <a:t>Selection and dosing of anesthetic agents </a:t>
            </a:r>
            <a:endParaRPr lang="en-US" dirty="0" smtClean="0"/>
          </a:p>
          <a:p>
            <a:pPr lvl="1"/>
            <a:r>
              <a:rPr lang="en-US" dirty="0"/>
              <a:t> Selection of anesthetic agents and techniques, as well as dosing adjustments, may be employed to prevent or treat episodes of hypotension.</a:t>
            </a:r>
            <a:endParaRPr lang="en-US" dirty="0" smtClean="0"/>
          </a:p>
        </p:txBody>
      </p:sp>
    </p:spTree>
    <p:extLst>
      <p:ext uri="{BB962C8B-B14F-4D97-AF65-F5344CB8AC3E}">
        <p14:creationId xmlns:p14="http://schemas.microsoft.com/office/powerpoint/2010/main" val="271035911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 perfusion</a:t>
            </a:r>
            <a:endParaRPr lang="en-US" dirty="0"/>
          </a:p>
        </p:txBody>
      </p:sp>
      <p:sp>
        <p:nvSpPr>
          <p:cNvPr id="3" name="Content Placeholder 2"/>
          <p:cNvSpPr>
            <a:spLocks noGrp="1"/>
          </p:cNvSpPr>
          <p:nvPr>
            <p:ph sz="quarter" idx="1"/>
          </p:nvPr>
        </p:nvSpPr>
        <p:spPr/>
        <p:txBody>
          <a:bodyPr>
            <a:normAutofit/>
          </a:bodyPr>
          <a:lstStyle/>
          <a:p>
            <a:r>
              <a:rPr lang="en-US" sz="3200" dirty="0" smtClean="0"/>
              <a:t>BP = CO x SVR</a:t>
            </a:r>
          </a:p>
          <a:p>
            <a:pPr marL="594360" lvl="2" indent="0">
              <a:buNone/>
            </a:pPr>
            <a:r>
              <a:rPr lang="en-US" sz="3200" dirty="0" smtClean="0"/>
              <a:t>	= ( SV X HR ) X SVR</a:t>
            </a:r>
          </a:p>
          <a:p>
            <a:pPr marL="594360" lvl="2" indent="0">
              <a:buNone/>
            </a:pPr>
            <a:r>
              <a:rPr lang="en-US" sz="3200" dirty="0"/>
              <a:t>	</a:t>
            </a:r>
            <a:r>
              <a:rPr lang="en-US" sz="3200" dirty="0" smtClean="0"/>
              <a:t>= ( EDV – ESV ) X HR X SVR</a:t>
            </a:r>
          </a:p>
          <a:p>
            <a:pPr marL="594360" lvl="2" indent="0">
              <a:buNone/>
            </a:pPr>
            <a:r>
              <a:rPr lang="en-US" sz="3200" dirty="0" smtClean="0"/>
              <a:t>	=  </a:t>
            </a:r>
            <a:r>
              <a:rPr lang="en-US" sz="3200" u="sng" dirty="0" smtClean="0"/>
              <a:t>EDV </a:t>
            </a:r>
            <a:r>
              <a:rPr lang="en-US" sz="3200" dirty="0" smtClean="0"/>
              <a:t>( </a:t>
            </a:r>
            <a:r>
              <a:rPr lang="en-US" sz="3200" dirty="0" smtClean="0">
                <a:solidFill>
                  <a:srgbClr val="FF0000"/>
                </a:solidFill>
              </a:rPr>
              <a:t>EDV – ESV </a:t>
            </a:r>
            <a:r>
              <a:rPr lang="en-US" sz="3200" dirty="0" smtClean="0"/>
              <a:t>) X HR X SVR</a:t>
            </a:r>
          </a:p>
          <a:p>
            <a:pPr marL="868680" lvl="3" indent="0">
              <a:buNone/>
            </a:pPr>
            <a:r>
              <a:rPr lang="en-US" sz="3200" dirty="0" smtClean="0">
                <a:solidFill>
                  <a:schemeClr val="tx1"/>
                </a:solidFill>
              </a:rPr>
              <a:t>     </a:t>
            </a:r>
            <a:r>
              <a:rPr lang="en-US" sz="3200" dirty="0" smtClean="0">
                <a:solidFill>
                  <a:srgbClr val="FF0000"/>
                </a:solidFill>
              </a:rPr>
              <a:t>EDV</a:t>
            </a:r>
          </a:p>
          <a:p>
            <a:pPr marL="868680" lvl="3" indent="0">
              <a:buNone/>
            </a:pPr>
            <a:r>
              <a:rPr lang="en-US" sz="3200" dirty="0" smtClean="0">
                <a:solidFill>
                  <a:srgbClr val="000000"/>
                </a:solidFill>
              </a:rPr>
              <a:t>=  EDV X EF X HR X SVR </a:t>
            </a:r>
            <a:endParaRPr lang="en-US" sz="3200" dirty="0">
              <a:solidFill>
                <a:srgbClr val="000000"/>
              </a:solidFill>
            </a:endParaRPr>
          </a:p>
        </p:txBody>
      </p:sp>
    </p:spTree>
    <p:extLst>
      <p:ext uri="{BB962C8B-B14F-4D97-AF65-F5344CB8AC3E}">
        <p14:creationId xmlns:p14="http://schemas.microsoft.com/office/powerpoint/2010/main" val="334548611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Ephedrine</a:t>
            </a:r>
          </a:p>
        </p:txBody>
      </p:sp>
      <p:sp>
        <p:nvSpPr>
          <p:cNvPr id="3" name="Content Placeholder 2"/>
          <p:cNvSpPr>
            <a:spLocks noGrp="1"/>
          </p:cNvSpPr>
          <p:nvPr>
            <p:ph sz="quarter" idx="1"/>
          </p:nvPr>
        </p:nvSpPr>
        <p:spPr/>
        <p:txBody>
          <a:bodyPr>
            <a:normAutofit/>
          </a:bodyPr>
          <a:lstStyle/>
          <a:p>
            <a:r>
              <a:rPr lang="en-US" sz="2400" dirty="0"/>
              <a:t>T</a:t>
            </a:r>
            <a:r>
              <a:rPr lang="en-US" sz="2400" dirty="0" smtClean="0"/>
              <a:t>reat </a:t>
            </a:r>
            <a:r>
              <a:rPr lang="en-US" sz="2400" dirty="0"/>
              <a:t>acute decreases in </a:t>
            </a:r>
            <a:r>
              <a:rPr lang="en-US" sz="2400" dirty="0" smtClean="0"/>
              <a:t>BP</a:t>
            </a:r>
          </a:p>
          <a:p>
            <a:r>
              <a:rPr lang="en-US" sz="2400" dirty="0"/>
              <a:t>A</a:t>
            </a:r>
            <a:r>
              <a:rPr lang="en-US" sz="2400" dirty="0" smtClean="0"/>
              <a:t>lpha</a:t>
            </a:r>
            <a:r>
              <a:rPr lang="en-US" sz="2400" dirty="0"/>
              <a:t>, beta1, and beta2 </a:t>
            </a:r>
            <a:r>
              <a:rPr lang="en-US" sz="2400" dirty="0" smtClean="0"/>
              <a:t>receptors</a:t>
            </a:r>
          </a:p>
          <a:p>
            <a:r>
              <a:rPr lang="en-US" sz="2400" dirty="0" smtClean="0"/>
              <a:t>IV bolus 5 </a:t>
            </a:r>
            <a:r>
              <a:rPr lang="en-US" sz="2400" dirty="0"/>
              <a:t>to 10 mg </a:t>
            </a:r>
            <a:endParaRPr lang="en-US" sz="2400" dirty="0" smtClean="0"/>
          </a:p>
          <a:p>
            <a:r>
              <a:rPr lang="en-US" sz="2400" dirty="0" smtClean="0"/>
              <a:t>Ephedrine : </a:t>
            </a:r>
            <a:r>
              <a:rPr lang="en-US" sz="2400" dirty="0"/>
              <a:t>predominantly indirect effects on adrenergic </a:t>
            </a:r>
            <a:r>
              <a:rPr lang="en-US" sz="2400" dirty="0" smtClean="0"/>
              <a:t>receptors -&gt; causes </a:t>
            </a:r>
            <a:r>
              <a:rPr lang="en-US" sz="2400" dirty="0"/>
              <a:t>presynaptic release of norepinephrine and may have additional effects on postsynaptic release and inhibition of norepinephrine uptake </a:t>
            </a:r>
            <a:endParaRPr lang="en-US" sz="2400" dirty="0" smtClean="0"/>
          </a:p>
          <a:p>
            <a:r>
              <a:rPr lang="en-US" sz="2400" dirty="0" smtClean="0"/>
              <a:t>Beta </a:t>
            </a:r>
            <a:r>
              <a:rPr lang="en-US" sz="2400" dirty="0"/>
              <a:t>effects of ephedrine result in increased HR via </a:t>
            </a:r>
            <a:r>
              <a:rPr lang="en-US" sz="2400" dirty="0" err="1"/>
              <a:t>sinoatrial</a:t>
            </a:r>
            <a:r>
              <a:rPr lang="en-US" sz="2400" dirty="0"/>
              <a:t> node stimulation and increased </a:t>
            </a:r>
            <a:r>
              <a:rPr lang="en-US" sz="2400" dirty="0" err="1"/>
              <a:t>inotropy</a:t>
            </a:r>
            <a:r>
              <a:rPr lang="en-US" sz="2400" dirty="0"/>
              <a:t>, while its alpha effects cause peripheral </a:t>
            </a:r>
            <a:r>
              <a:rPr lang="en-US" sz="2400" dirty="0" smtClean="0"/>
              <a:t>vasoconstriction.</a:t>
            </a:r>
          </a:p>
        </p:txBody>
      </p:sp>
    </p:spTree>
    <p:extLst>
      <p:ext uri="{BB962C8B-B14F-4D97-AF65-F5344CB8AC3E}">
        <p14:creationId xmlns:p14="http://schemas.microsoft.com/office/powerpoint/2010/main" val="2339947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47500" lnSpcReduction="20000"/>
          </a:bodyPr>
          <a:lstStyle/>
          <a:p>
            <a:r>
              <a:rPr lang="en-US" dirty="0"/>
              <a:t>•Advantages-Increases BP and CO and HR with beneficial hemodynamic effects in most patients, particularly if </a:t>
            </a:r>
            <a:r>
              <a:rPr lang="en-US" dirty="0" err="1"/>
              <a:t>bradycardia</a:t>
            </a:r>
            <a:r>
              <a:rPr lang="en-US" dirty="0"/>
              <a:t> originates within or above the </a:t>
            </a:r>
            <a:r>
              <a:rPr lang="en-US" dirty="0" err="1"/>
              <a:t>atrioventricular</a:t>
            </a:r>
            <a:r>
              <a:rPr lang="en-US" dirty="0"/>
              <a:t> node (</a:t>
            </a:r>
            <a:r>
              <a:rPr lang="en-US" dirty="0" err="1"/>
              <a:t>eg</a:t>
            </a:r>
            <a:r>
              <a:rPr lang="en-US" dirty="0"/>
              <a:t>, due to beta blocking agents).-</a:t>
            </a:r>
          </a:p>
          <a:p>
            <a:r>
              <a:rPr lang="en-US" dirty="0"/>
              <a:t>Ephedrine has </a:t>
            </a:r>
            <a:r>
              <a:rPr lang="en-US" dirty="0" err="1"/>
              <a:t>bronchodilating</a:t>
            </a:r>
            <a:r>
              <a:rPr lang="en-US" dirty="0"/>
              <a:t> beta2 effects, which can be of benefit in the setting of perioperative bronchospasm </a:t>
            </a:r>
          </a:p>
          <a:p>
            <a:r>
              <a:rPr lang="en-US" dirty="0"/>
              <a:t>-Duration of action of ephedrine is typically longer than equipotent small bolus doses of epinephrine.</a:t>
            </a:r>
          </a:p>
          <a:p>
            <a:r>
              <a:rPr lang="en-US" dirty="0"/>
              <a:t>-Ephedrine may better preserve cerebral blood flow and cerebral oxygenation compared with phenylephrine </a:t>
            </a:r>
          </a:p>
          <a:p>
            <a:r>
              <a:rPr lang="en-US" dirty="0"/>
              <a:t>•Disadvantages</a:t>
            </a:r>
          </a:p>
          <a:p>
            <a:r>
              <a:rPr lang="en-US" dirty="0"/>
              <a:t>-</a:t>
            </a:r>
            <a:r>
              <a:rPr lang="en-US" dirty="0" err="1"/>
              <a:t>Tachyphylaxis</a:t>
            </a:r>
            <a:r>
              <a:rPr lang="en-US" dirty="0"/>
              <a:t> may occur in patients with depleted stores of endogenous norepinephrine (</a:t>
            </a:r>
            <a:r>
              <a:rPr lang="en-US" dirty="0" err="1"/>
              <a:t>eg</a:t>
            </a:r>
            <a:r>
              <a:rPr lang="en-US" dirty="0"/>
              <a:t>, those with hemorrhagic shock) and may occur with repeated doses. Typically, another agent is added or substituted for ephedrine after 50 to 60 mg have been administered</a:t>
            </a:r>
          </a:p>
          <a:p>
            <a:r>
              <a:rPr lang="en-US" dirty="0"/>
              <a:t>.-Drugs that block ephedrine uptake into adrenergic nerves (</a:t>
            </a:r>
            <a:r>
              <a:rPr lang="en-US" dirty="0" err="1"/>
              <a:t>eg</a:t>
            </a:r>
            <a:r>
              <a:rPr lang="en-US" dirty="0"/>
              <a:t>, cocaine) and those that deplete norepinephrine reserves (</a:t>
            </a:r>
            <a:r>
              <a:rPr lang="en-US" dirty="0" err="1"/>
              <a:t>eg</a:t>
            </a:r>
            <a:r>
              <a:rPr lang="en-US" dirty="0"/>
              <a:t>, reserpine) attenuate the cardiovascular effects of ephedrine.</a:t>
            </a:r>
          </a:p>
          <a:p>
            <a:r>
              <a:rPr lang="en-US" dirty="0"/>
              <a:t>-In patients using monoamine oxidase inhibitors or certain drugs of abuse, such as methamphetamines, ephedrine should be avoided or administered with extreme caution (</a:t>
            </a:r>
            <a:r>
              <a:rPr lang="en-US" dirty="0" err="1"/>
              <a:t>eg</a:t>
            </a:r>
            <a:r>
              <a:rPr lang="en-US" dirty="0"/>
              <a:t>, in small incremental doses of 2.5 mg), due to the potential for an exaggerated hypertensive response or life-threatening dysrhythmias. </a:t>
            </a:r>
          </a:p>
          <a:p>
            <a:r>
              <a:rPr lang="en-US" dirty="0"/>
              <a:t>-In obstetrical anesthesia, use of ephedrine may be associated with increased risk of fetal acidosis</a:t>
            </a:r>
          </a:p>
          <a:p>
            <a:r>
              <a:rPr lang="en-US" dirty="0"/>
              <a:t>-Either ephedrine or phenylephrine, by virtue of their synthetic origin, may rarely cause allergic reactions, such as contact allergic responses with topical use (</a:t>
            </a:r>
            <a:r>
              <a:rPr lang="en-US" dirty="0" err="1"/>
              <a:t>eg</a:t>
            </a:r>
            <a:r>
              <a:rPr lang="en-US" dirty="0"/>
              <a:t>, during ophthalmologic surgery), and delayed severe dermatitis following IV injection has been reported</a:t>
            </a:r>
          </a:p>
          <a:p>
            <a:r>
              <a:rPr lang="en-US" dirty="0"/>
              <a:t>-Ephedrine cannot be administered as a continuous infusion.</a:t>
            </a:r>
          </a:p>
          <a:p>
            <a:endParaRPr lang="en-US" dirty="0"/>
          </a:p>
        </p:txBody>
      </p:sp>
    </p:spTree>
    <p:extLst>
      <p:ext uri="{BB962C8B-B14F-4D97-AF65-F5344CB8AC3E}">
        <p14:creationId xmlns:p14="http://schemas.microsoft.com/office/powerpoint/2010/main" val="3053193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Phenylephrine</a:t>
            </a:r>
          </a:p>
        </p:txBody>
      </p:sp>
      <p:sp>
        <p:nvSpPr>
          <p:cNvPr id="3" name="Content Placeholder 2"/>
          <p:cNvSpPr>
            <a:spLocks noGrp="1"/>
          </p:cNvSpPr>
          <p:nvPr>
            <p:ph sz="quarter" idx="1"/>
          </p:nvPr>
        </p:nvSpPr>
        <p:spPr/>
        <p:txBody>
          <a:bodyPr>
            <a:normAutofit/>
          </a:bodyPr>
          <a:lstStyle/>
          <a:p>
            <a:r>
              <a:rPr lang="en-US" dirty="0" smtClean="0"/>
              <a:t>Selected </a:t>
            </a:r>
            <a:r>
              <a:rPr lang="en-US" dirty="0"/>
              <a:t>to treat hypotension if normal or elevated HR is </a:t>
            </a:r>
            <a:r>
              <a:rPr lang="en-US" dirty="0" smtClean="0"/>
              <a:t>present</a:t>
            </a:r>
          </a:p>
          <a:p>
            <a:r>
              <a:rPr lang="en-US" dirty="0" smtClean="0"/>
              <a:t>Exclusively </a:t>
            </a:r>
            <a:r>
              <a:rPr lang="en-US" dirty="0"/>
              <a:t>stimulates alpha1 adrenergic receptors, and is usually associated with baroreceptor reflex-mediated decreases in HR. </a:t>
            </a:r>
            <a:endParaRPr lang="en-US" dirty="0" smtClean="0"/>
          </a:p>
          <a:p>
            <a:r>
              <a:rPr lang="en-US" dirty="0"/>
              <a:t>B</a:t>
            </a:r>
            <a:r>
              <a:rPr lang="en-US" dirty="0" smtClean="0"/>
              <a:t>olus </a:t>
            </a:r>
            <a:r>
              <a:rPr lang="en-US" dirty="0"/>
              <a:t>doses (</a:t>
            </a:r>
            <a:r>
              <a:rPr lang="en-US" dirty="0" err="1"/>
              <a:t>eg</a:t>
            </a:r>
            <a:r>
              <a:rPr lang="en-US" dirty="0"/>
              <a:t>, 50 to 100 mcg) or as a continuous infusion at 10 to 100 mcg/</a:t>
            </a:r>
            <a:r>
              <a:rPr lang="en-US" dirty="0" smtClean="0"/>
              <a:t>min</a:t>
            </a:r>
          </a:p>
        </p:txBody>
      </p:sp>
    </p:spTree>
    <p:extLst>
      <p:ext uri="{BB962C8B-B14F-4D97-AF65-F5344CB8AC3E}">
        <p14:creationId xmlns:p14="http://schemas.microsoft.com/office/powerpoint/2010/main" val="661139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Septic shock</a:t>
            </a:r>
            <a:endParaRPr lang="en-US" dirty="0"/>
          </a:p>
        </p:txBody>
      </p:sp>
      <p:sp>
        <p:nvSpPr>
          <p:cNvPr id="3" name="Content Placeholder 2"/>
          <p:cNvSpPr>
            <a:spLocks noGrp="1"/>
          </p:cNvSpPr>
          <p:nvPr>
            <p:ph sz="quarter" idx="1"/>
          </p:nvPr>
        </p:nvSpPr>
        <p:spPr/>
        <p:txBody>
          <a:bodyPr/>
          <a:lstStyle/>
          <a:p>
            <a:r>
              <a:rPr lang="en-US" dirty="0" smtClean="0"/>
              <a:t>Vasopressor : Hypotensive despite adequate fluid resuscitation</a:t>
            </a:r>
          </a:p>
          <a:p>
            <a:pPr lvl="1"/>
            <a:r>
              <a:rPr lang="en-US" dirty="0" smtClean="0"/>
              <a:t>Norepinephrine = 1 </a:t>
            </a:r>
            <a:r>
              <a:rPr lang="en-US" dirty="0" err="1" smtClean="0"/>
              <a:t>st</a:t>
            </a:r>
            <a:r>
              <a:rPr lang="en-US" dirty="0" smtClean="0"/>
              <a:t> choice</a:t>
            </a:r>
          </a:p>
          <a:p>
            <a:pPr lvl="1"/>
            <a:r>
              <a:rPr lang="en-US" dirty="0" smtClean="0"/>
              <a:t>Dopamine = alternative in non-tachycardia patient</a:t>
            </a:r>
          </a:p>
          <a:p>
            <a:pPr lvl="1"/>
            <a:r>
              <a:rPr lang="en-US" dirty="0" smtClean="0"/>
              <a:t>Vasopressin or epinephrine can be added to NE</a:t>
            </a:r>
          </a:p>
          <a:p>
            <a:r>
              <a:rPr lang="en-US" dirty="0" smtClean="0"/>
              <a:t>Inotropic agent : Low CO </a:t>
            </a:r>
            <a:r>
              <a:rPr lang="en-US" dirty="0"/>
              <a:t>despite adequate fluid </a:t>
            </a:r>
            <a:r>
              <a:rPr lang="en-US" dirty="0" smtClean="0"/>
              <a:t>resuscitation and vasopressors</a:t>
            </a:r>
          </a:p>
          <a:p>
            <a:pPr lvl="1"/>
            <a:r>
              <a:rPr lang="en-US" dirty="0" smtClean="0"/>
              <a:t>Dobutamine = 1 </a:t>
            </a:r>
            <a:r>
              <a:rPr lang="en-US" dirty="0" err="1" smtClean="0"/>
              <a:t>st</a:t>
            </a:r>
            <a:r>
              <a:rPr lang="en-US" dirty="0" smtClean="0"/>
              <a:t> choice</a:t>
            </a:r>
          </a:p>
          <a:p>
            <a:pPr lvl="1"/>
            <a:r>
              <a:rPr lang="en-US" dirty="0" smtClean="0"/>
              <a:t>Epinephrine = Alternative</a:t>
            </a:r>
            <a:endParaRPr lang="en-US" dirty="0"/>
          </a:p>
        </p:txBody>
      </p:sp>
    </p:spTree>
    <p:extLst>
      <p:ext uri="{BB962C8B-B14F-4D97-AF65-F5344CB8AC3E}">
        <p14:creationId xmlns:p14="http://schemas.microsoft.com/office/powerpoint/2010/main" val="318197795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47500" lnSpcReduction="20000"/>
          </a:bodyPr>
          <a:lstStyle/>
          <a:p>
            <a:r>
              <a:rPr lang="en-US" dirty="0"/>
              <a:t>.•Advantages-A decreased or stable HR is desirable in patients with ischemic heart disease </a:t>
            </a:r>
          </a:p>
          <a:p>
            <a:r>
              <a:rPr lang="en-US" dirty="0"/>
              <a:t>-Agents with primarily alpha agonist properties, such as phenylephrine, are best initial treatment options for hypotension in patients with LV outflow tract obstruction, aortic stenosis, or tetralogy of </a:t>
            </a:r>
            <a:r>
              <a:rPr lang="en-US" dirty="0" err="1"/>
              <a:t>Fallot</a:t>
            </a:r>
            <a:r>
              <a:rPr lang="en-US" dirty="0"/>
              <a:t>. </a:t>
            </a:r>
          </a:p>
          <a:p>
            <a:r>
              <a:rPr lang="en-US" dirty="0"/>
              <a:t>-Phenylephrine may be administered as a bolus or as a continuous infusion.</a:t>
            </a:r>
          </a:p>
          <a:p>
            <a:r>
              <a:rPr lang="en-US" dirty="0"/>
              <a:t>•Disadvantages-Individual responses may be variable, and there are ethnic variations in vascular responsiveness to phenylephrine .</a:t>
            </a:r>
          </a:p>
          <a:p>
            <a:r>
              <a:rPr lang="en-US" dirty="0"/>
              <a:t> Genomic studies of polymorphisms of the beta-2 adrenergic receptor suggest that Gly16 carriers may require larger doses of intraoperative vasopressor (ephedrine or phenylephrine) likely due to association of the Gly16 allele with vasodilation and higher CO than other genotypes</a:t>
            </a:r>
          </a:p>
          <a:p>
            <a:r>
              <a:rPr lang="en-US" dirty="0"/>
              <a:t>-Alpha1 receptor-mediated vasoconstriction caused by phenylephrine typically reduces CO due to decreased stroke volume and arterial compliance. </a:t>
            </a:r>
          </a:p>
          <a:p>
            <a:r>
              <a:rPr lang="en-US" dirty="0"/>
              <a:t>Although ephedrine and norepinephrine also cause arterial vasoconstriction, both are more likely to increase CO compared with phenylephrine, due to positive inotropic effects (as well as increased HR when ephedrine is </a:t>
            </a:r>
            <a:r>
              <a:rPr lang="en-US" dirty="0" smtClean="0"/>
              <a:t>selected</a:t>
            </a:r>
          </a:p>
          <a:p>
            <a:r>
              <a:rPr lang="en-US" dirty="0" smtClean="0"/>
              <a:t>However</a:t>
            </a:r>
            <a:r>
              <a:rPr lang="en-US" dirty="0"/>
              <a:t>, the CO responses to either phenylephrine or norepinephrine have been shown to depend on baseline intravascular volume status and evidence of fluid responsiveness</a:t>
            </a:r>
          </a:p>
          <a:p>
            <a:r>
              <a:rPr lang="en-US" dirty="0"/>
              <a:t>-The effects of alpha-mediated vasoconstriction on splanchnic blood volumes and venous return are unclear </a:t>
            </a:r>
            <a:endParaRPr lang="en-US" dirty="0" smtClean="0"/>
          </a:p>
          <a:p>
            <a:r>
              <a:rPr lang="en-US" dirty="0" smtClean="0"/>
              <a:t>-</a:t>
            </a:r>
            <a:r>
              <a:rPr lang="en-US" dirty="0"/>
              <a:t>Patients with impaired ventricular function and chronic heart failure may have decreased alpha1 receptor responsiveness limiting the effectiveness of phenylephrine.</a:t>
            </a:r>
          </a:p>
          <a:p>
            <a:r>
              <a:rPr lang="en-US" dirty="0"/>
              <a:t>-For patients with aortic or mitral regurgitation, vasoconstriction and decreases in HR are detrimental. </a:t>
            </a:r>
          </a:p>
          <a:p>
            <a:r>
              <a:rPr lang="en-US" dirty="0"/>
              <a:t>-As with ephedrine, rare localized allergic reaction may occur.</a:t>
            </a:r>
          </a:p>
          <a:p>
            <a:endParaRPr lang="en-US" dirty="0"/>
          </a:p>
        </p:txBody>
      </p:sp>
    </p:spTree>
    <p:extLst>
      <p:ext uri="{BB962C8B-B14F-4D97-AF65-F5344CB8AC3E}">
        <p14:creationId xmlns:p14="http://schemas.microsoft.com/office/powerpoint/2010/main" val="1200177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●Vasopressin and </a:t>
            </a:r>
            <a:r>
              <a:rPr lang="en-US" dirty="0" err="1"/>
              <a:t>terlipressin</a:t>
            </a:r>
            <a:r>
              <a:rPr lang="en-US" dirty="0"/>
              <a:t> </a:t>
            </a:r>
          </a:p>
        </p:txBody>
      </p:sp>
      <p:sp>
        <p:nvSpPr>
          <p:cNvPr id="3" name="Content Placeholder 2"/>
          <p:cNvSpPr>
            <a:spLocks noGrp="1"/>
          </p:cNvSpPr>
          <p:nvPr>
            <p:ph sz="quarter" idx="1"/>
          </p:nvPr>
        </p:nvSpPr>
        <p:spPr/>
        <p:txBody>
          <a:bodyPr>
            <a:normAutofit fontScale="32500" lnSpcReduction="20000"/>
          </a:bodyPr>
          <a:lstStyle/>
          <a:p>
            <a:r>
              <a:rPr lang="en-US" dirty="0" smtClean="0"/>
              <a:t>– </a:t>
            </a:r>
            <a:r>
              <a:rPr lang="en-US" dirty="0"/>
              <a:t>Vasopressin is typically used for treatment of hypotension that is refractory to administration of </a:t>
            </a:r>
            <a:r>
              <a:rPr lang="en-US" dirty="0" err="1"/>
              <a:t>catecholamines</a:t>
            </a:r>
            <a:r>
              <a:rPr lang="en-US" dirty="0"/>
              <a:t> or </a:t>
            </a:r>
            <a:r>
              <a:rPr lang="en-US" dirty="0" err="1"/>
              <a:t>sympathomimetics</a:t>
            </a:r>
            <a:r>
              <a:rPr lang="en-US" dirty="0"/>
              <a:t>, particularly for patients with </a:t>
            </a:r>
            <a:r>
              <a:rPr lang="en-US" dirty="0" err="1"/>
              <a:t>vasodilatory</a:t>
            </a:r>
            <a:r>
              <a:rPr lang="en-US" dirty="0"/>
              <a:t> shock (</a:t>
            </a:r>
            <a:r>
              <a:rPr lang="en-US" dirty="0" err="1"/>
              <a:t>eg</a:t>
            </a:r>
            <a:r>
              <a:rPr lang="en-US" dirty="0"/>
              <a:t>, septic shock)</a:t>
            </a:r>
            <a:r>
              <a:rPr lang="en-US" dirty="0" smtClean="0"/>
              <a:t>.</a:t>
            </a:r>
          </a:p>
          <a:p>
            <a:r>
              <a:rPr lang="en-US" dirty="0" smtClean="0"/>
              <a:t> </a:t>
            </a:r>
            <a:r>
              <a:rPr lang="en-US" dirty="0"/>
              <a:t>It is often added as a supplementary agent to treat hypotension after an inadequate response to other vasopressors</a:t>
            </a:r>
            <a:r>
              <a:rPr lang="en-US" dirty="0" smtClean="0"/>
              <a:t>.</a:t>
            </a:r>
          </a:p>
          <a:p>
            <a:r>
              <a:rPr lang="en-US" dirty="0" smtClean="0"/>
              <a:t>Vasopressin </a:t>
            </a:r>
            <a:r>
              <a:rPr lang="en-US" dirty="0"/>
              <a:t>is a naturally-occurring </a:t>
            </a:r>
            <a:r>
              <a:rPr lang="en-US" dirty="0" err="1"/>
              <a:t>nonapeptide</a:t>
            </a:r>
            <a:r>
              <a:rPr lang="en-US" dirty="0"/>
              <a:t> essential for maintenance of plasma osmolality due to its antidiuretic actions. </a:t>
            </a:r>
            <a:endParaRPr lang="en-US" dirty="0" smtClean="0"/>
          </a:p>
          <a:p>
            <a:r>
              <a:rPr lang="en-US" dirty="0" smtClean="0"/>
              <a:t>It </a:t>
            </a:r>
            <a:r>
              <a:rPr lang="en-US" dirty="0"/>
              <a:t>also acts as a vasoconstrictor by stimulating the </a:t>
            </a:r>
            <a:r>
              <a:rPr lang="en-US" dirty="0" err="1"/>
              <a:t>nonadrenergic</a:t>
            </a:r>
            <a:r>
              <a:rPr lang="en-US" dirty="0"/>
              <a:t> V1 receptor if administered in </a:t>
            </a:r>
            <a:r>
              <a:rPr lang="en-US" dirty="0" err="1"/>
              <a:t>supraphysiologic</a:t>
            </a:r>
            <a:r>
              <a:rPr lang="en-US" dirty="0"/>
              <a:t> concentrations (</a:t>
            </a:r>
            <a:r>
              <a:rPr lang="en-US" dirty="0" err="1"/>
              <a:t>eg</a:t>
            </a:r>
            <a:r>
              <a:rPr lang="en-US" dirty="0"/>
              <a:t>, bolus doses of 1 to 4 units or as a continuous infusion at 0.01 to 0.04 units/minute). </a:t>
            </a:r>
            <a:endParaRPr lang="en-US" dirty="0" smtClean="0"/>
          </a:p>
          <a:p>
            <a:r>
              <a:rPr lang="en-US" dirty="0" smtClean="0"/>
              <a:t>Higher </a:t>
            </a:r>
            <a:r>
              <a:rPr lang="en-US" dirty="0"/>
              <a:t>vasopressin doses up to 0.1 units/minute are reserved for instances when a MAP goal cannot be achieved with lower vasopressin doses in combination with other vasopressor agents [62]. </a:t>
            </a:r>
            <a:endParaRPr lang="en-US" dirty="0" smtClean="0"/>
          </a:p>
          <a:p>
            <a:r>
              <a:rPr lang="en-US" dirty="0" smtClean="0"/>
              <a:t>Although </a:t>
            </a:r>
            <a:r>
              <a:rPr lang="en-US" dirty="0"/>
              <a:t>efficacy of vasopressin is relatively equivalent to equipotent doses of epinephrine in producing profound arterial vasoconstriction during resuscitation, high bolus doses (</a:t>
            </a:r>
            <a:r>
              <a:rPr lang="en-US" dirty="0" err="1"/>
              <a:t>ie</a:t>
            </a:r>
            <a:r>
              <a:rPr lang="en-US" dirty="0"/>
              <a:t>, 40 units) are no longer recommended as an alternative to epinephrine in the American Heart Association (AHA) advanced cardiovascular life support algorithm for cardiac arrest due to efforts by the AHA to simplify this algorithm (algorithm 1). (See "Use of vasopressors and inotropes", section on 'Vasopressin and analogs' and "Intraoperative management of shock in adults", section on 'Distributive shock management'.</a:t>
            </a:r>
            <a:r>
              <a:rPr lang="en-US" dirty="0" smtClean="0"/>
              <a:t>)</a:t>
            </a:r>
          </a:p>
          <a:p>
            <a:r>
              <a:rPr lang="en-US" dirty="0" err="1" smtClean="0"/>
              <a:t>Terlipressin</a:t>
            </a:r>
            <a:r>
              <a:rPr lang="en-US" dirty="0" smtClean="0"/>
              <a:t> </a:t>
            </a:r>
            <a:r>
              <a:rPr lang="en-US" dirty="0"/>
              <a:t>is a synthetic </a:t>
            </a:r>
            <a:r>
              <a:rPr lang="en-US" dirty="0" err="1"/>
              <a:t>prodrug</a:t>
            </a:r>
            <a:r>
              <a:rPr lang="en-US" dirty="0"/>
              <a:t> analog of vasopressin that is not available in the United States. </a:t>
            </a:r>
            <a:endParaRPr lang="en-US" dirty="0" smtClean="0"/>
          </a:p>
          <a:p>
            <a:r>
              <a:rPr lang="en-US" dirty="0" smtClean="0"/>
              <a:t>Compared </a:t>
            </a:r>
            <a:r>
              <a:rPr lang="en-US" dirty="0"/>
              <a:t>with vasopressin, </a:t>
            </a:r>
            <a:r>
              <a:rPr lang="en-US" dirty="0" err="1"/>
              <a:t>terlipressin</a:t>
            </a:r>
            <a:r>
              <a:rPr lang="en-US" dirty="0"/>
              <a:t> has a considerably longer half-life (six hours) and greater selectivity for the V1 receptor [62]. Due to its selective splanchnic arteriolar </a:t>
            </a:r>
            <a:r>
              <a:rPr lang="en-US" dirty="0" err="1"/>
              <a:t>vasoconstrictive</a:t>
            </a:r>
            <a:r>
              <a:rPr lang="en-US" dirty="0"/>
              <a:t> effects, </a:t>
            </a:r>
            <a:r>
              <a:rPr lang="en-US" dirty="0" err="1"/>
              <a:t>terlipressin</a:t>
            </a:r>
            <a:r>
              <a:rPr lang="en-US" dirty="0"/>
              <a:t> is typically used to decrease esophageal </a:t>
            </a:r>
            <a:r>
              <a:rPr lang="en-US" dirty="0" err="1"/>
              <a:t>variceal</a:t>
            </a:r>
            <a:r>
              <a:rPr lang="en-US" dirty="0"/>
              <a:t> bleeding, or to treat portal hypertension and </a:t>
            </a:r>
            <a:r>
              <a:rPr lang="en-US" dirty="0" err="1"/>
              <a:t>hepatorenal</a:t>
            </a:r>
            <a:r>
              <a:rPr lang="en-US" dirty="0"/>
              <a:t> syndrome. (See "Methods to achieve hemostasis in patients with acute </a:t>
            </a:r>
            <a:r>
              <a:rPr lang="en-US" dirty="0" err="1"/>
              <a:t>variceal</a:t>
            </a:r>
            <a:r>
              <a:rPr lang="en-US" dirty="0"/>
              <a:t> hemorrhage", section on '</a:t>
            </a:r>
            <a:r>
              <a:rPr lang="en-US" dirty="0" err="1"/>
              <a:t>Terlipressin</a:t>
            </a:r>
            <a:r>
              <a:rPr lang="en-US" dirty="0"/>
              <a:t>' and "</a:t>
            </a:r>
            <a:r>
              <a:rPr lang="en-US" dirty="0" err="1"/>
              <a:t>Hepatorenal</a:t>
            </a:r>
            <a:r>
              <a:rPr lang="en-US" dirty="0"/>
              <a:t> syndrome", section on '</a:t>
            </a:r>
            <a:r>
              <a:rPr lang="en-US" dirty="0" err="1"/>
              <a:t>Terlipressin</a:t>
            </a:r>
            <a:r>
              <a:rPr lang="en-US" dirty="0"/>
              <a:t> plus albumin where available'.)•Advantages-Vasopressin is effective for treatment of hypotension refractory to administration of </a:t>
            </a:r>
            <a:r>
              <a:rPr lang="en-US" dirty="0" err="1"/>
              <a:t>catecholamines</a:t>
            </a:r>
            <a:r>
              <a:rPr lang="en-US" dirty="0"/>
              <a:t> or </a:t>
            </a:r>
            <a:r>
              <a:rPr lang="en-US" dirty="0" err="1"/>
              <a:t>sympathomimetics</a:t>
            </a:r>
            <a:r>
              <a:rPr lang="en-US" dirty="0"/>
              <a:t> (</a:t>
            </a:r>
            <a:r>
              <a:rPr lang="en-US" dirty="0" err="1"/>
              <a:t>eg</a:t>
            </a:r>
            <a:r>
              <a:rPr lang="en-US" dirty="0"/>
              <a:t>, ephedrine, phenylephrine, norepinephrine). Examples include </a:t>
            </a:r>
            <a:r>
              <a:rPr lang="en-US" dirty="0" err="1"/>
              <a:t>vasoplegia</a:t>
            </a:r>
            <a:r>
              <a:rPr lang="en-US" dirty="0"/>
              <a:t> due to chronic administration of angiotensin-converting enzyme inhibitors, prolonged cardiopulmonary bypass, or sepsis [62,63].-Vasopressin has no direct effects on HR; a slower HR is desirable in patients with ischemic heart disease (table 1). (See "Anesthesia for </a:t>
            </a:r>
            <a:r>
              <a:rPr lang="en-US" dirty="0" err="1"/>
              <a:t>noncardiac</a:t>
            </a:r>
            <a:r>
              <a:rPr lang="en-US" dirty="0"/>
              <a:t> surgery in patients with ischemic heart disease", section on 'Prevention of ischemia'.)-Vasopressin has no </a:t>
            </a:r>
            <a:r>
              <a:rPr lang="en-US" dirty="0" err="1"/>
              <a:t>vasoconstrictive</a:t>
            </a:r>
            <a:r>
              <a:rPr lang="en-US" dirty="0"/>
              <a:t> effect on pulmonary arteries; thus, it is the preferred agent in patients with pulmonary hypertension [64-66]. (See "Anesthesia for patients with pulmonary hypertension or right heart failure", section on 'Vasopressors and inotropes'.)-An agent with pure vasoconstrictor activity such as vasopressin is the best option for patients with LV outflow tract obstruction, aortic stenosis, or tetralogy of </a:t>
            </a:r>
            <a:r>
              <a:rPr lang="en-US" dirty="0" err="1"/>
              <a:t>Fallot</a:t>
            </a:r>
            <a:r>
              <a:rPr lang="en-US" dirty="0"/>
              <a:t> when treatment with a vasopressor is necessary. (See "Anesthesia for patients with hypertrophic cardiomyopathy undergoing </a:t>
            </a:r>
            <a:r>
              <a:rPr lang="en-US" dirty="0" err="1"/>
              <a:t>noncardiac</a:t>
            </a:r>
            <a:r>
              <a:rPr lang="en-US" dirty="0"/>
              <a:t> surgery" and "Anesthesia for </a:t>
            </a:r>
            <a:r>
              <a:rPr lang="en-US" dirty="0" err="1"/>
              <a:t>noncardiac</a:t>
            </a:r>
            <a:r>
              <a:rPr lang="en-US" dirty="0"/>
              <a:t> surgery in patients with aortic or mitral valve disease", section on 'Hemodynamic management' and "Anesthesia for adults with congenital heart disease undergoing </a:t>
            </a:r>
            <a:r>
              <a:rPr lang="en-US" dirty="0" err="1"/>
              <a:t>noncardiac</a:t>
            </a:r>
            <a:r>
              <a:rPr lang="en-US" dirty="0"/>
              <a:t> surgery", section on 'Right-to-left shunt with cyanosis'.)-Vasopressin may be administered either as a bolus or as a continuous </a:t>
            </a:r>
            <a:r>
              <a:rPr lang="en-US" dirty="0" err="1"/>
              <a:t>infusion.•Disadvantages-Peripheral</a:t>
            </a:r>
            <a:r>
              <a:rPr lang="en-US" dirty="0"/>
              <a:t> extravasation of vasopressin can cause skin necrosis [67].-The half-life of vasopressin is longer than that of phenylephrine or catecholamine agents (</a:t>
            </a:r>
            <a:r>
              <a:rPr lang="en-US" dirty="0" err="1"/>
              <a:t>ie</a:t>
            </a:r>
            <a:r>
              <a:rPr lang="en-US" dirty="0"/>
              <a:t>, norepinephrine, epinephrine). Thus, vasopressin is more difficult to titrate.-Vasopressin is usually avoided in patients with neurologic injury and in those undergoing craniotomy because it can cause cerebral vasoconstriction [68]. However, it may be used if hypotension is refractory to adrenergic agents. (See "Anesthesia for craniotomy", section on 'Vasoactive drugs'.)-Since vasopressin and particularly </a:t>
            </a:r>
            <a:r>
              <a:rPr lang="en-US" dirty="0" err="1"/>
              <a:t>terlipressin</a:t>
            </a:r>
            <a:r>
              <a:rPr lang="en-US" dirty="0"/>
              <a:t> cause selective splanchnic arteriolar vasoconstriction, these agents are used cautiously in patients at risk for splanchnic </a:t>
            </a:r>
            <a:r>
              <a:rPr lang="en-US" dirty="0" err="1"/>
              <a:t>hypoperfusion</a:t>
            </a:r>
            <a:r>
              <a:rPr lang="en-US" dirty="0"/>
              <a:t> [62].</a:t>
            </a:r>
          </a:p>
        </p:txBody>
      </p:sp>
    </p:spTree>
    <p:extLst>
      <p:ext uri="{BB962C8B-B14F-4D97-AF65-F5344CB8AC3E}">
        <p14:creationId xmlns:p14="http://schemas.microsoft.com/office/powerpoint/2010/main" val="1198520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Norepinephrine</a:t>
            </a:r>
          </a:p>
        </p:txBody>
      </p:sp>
      <p:sp>
        <p:nvSpPr>
          <p:cNvPr id="3" name="Content Placeholder 2"/>
          <p:cNvSpPr>
            <a:spLocks noGrp="1"/>
          </p:cNvSpPr>
          <p:nvPr>
            <p:ph sz="quarter" idx="1"/>
          </p:nvPr>
        </p:nvSpPr>
        <p:spPr/>
        <p:txBody>
          <a:bodyPr>
            <a:normAutofit/>
          </a:bodyPr>
          <a:lstStyle/>
          <a:p>
            <a:r>
              <a:rPr lang="en-US" dirty="0"/>
              <a:t>E</a:t>
            </a:r>
            <a:r>
              <a:rPr lang="en-US" dirty="0" smtClean="0"/>
              <a:t>ndogenous </a:t>
            </a:r>
            <a:r>
              <a:rPr lang="en-US" dirty="0"/>
              <a:t>catecholamine. </a:t>
            </a:r>
            <a:endParaRPr lang="en-US" dirty="0" smtClean="0"/>
          </a:p>
          <a:p>
            <a:r>
              <a:rPr lang="en-US" dirty="0" smtClean="0"/>
              <a:t>IV bolus </a:t>
            </a:r>
            <a:r>
              <a:rPr lang="en-US" dirty="0"/>
              <a:t>doses of 4 to 8 </a:t>
            </a:r>
            <a:r>
              <a:rPr lang="en-US" dirty="0" smtClean="0"/>
              <a:t>mcg or IV infusion 0.05 – 0.4 </a:t>
            </a:r>
            <a:r>
              <a:rPr lang="en-US" dirty="0"/>
              <a:t>mcg</a:t>
            </a:r>
            <a:r>
              <a:rPr lang="en-US" dirty="0" smtClean="0"/>
              <a:t>/kg/min</a:t>
            </a:r>
          </a:p>
        </p:txBody>
      </p:sp>
    </p:spTree>
    <p:extLst>
      <p:ext uri="{BB962C8B-B14F-4D97-AF65-F5344CB8AC3E}">
        <p14:creationId xmlns:p14="http://schemas.microsoft.com/office/powerpoint/2010/main" val="3357289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Norepinephrine</a:t>
            </a:r>
          </a:p>
        </p:txBody>
      </p:sp>
      <p:sp>
        <p:nvSpPr>
          <p:cNvPr id="3" name="Content Placeholder 2"/>
          <p:cNvSpPr>
            <a:spLocks noGrp="1"/>
          </p:cNvSpPr>
          <p:nvPr>
            <p:ph sz="quarter" idx="1"/>
          </p:nvPr>
        </p:nvSpPr>
        <p:spPr/>
        <p:txBody>
          <a:bodyPr>
            <a:normAutofit fontScale="77500" lnSpcReduction="20000"/>
          </a:bodyPr>
          <a:lstStyle/>
          <a:p>
            <a:r>
              <a:rPr lang="en-US" dirty="0"/>
              <a:t>•Advantages-</a:t>
            </a:r>
          </a:p>
          <a:p>
            <a:r>
              <a:rPr lang="en-US" dirty="0"/>
              <a:t>Owing to its positive inotropic effects, norepinephrine will maintain or increase CO in most patients, while simultaneously causing arterial vasoconstriction and increasing blood pressure.</a:t>
            </a:r>
          </a:p>
          <a:p>
            <a:r>
              <a:rPr lang="en-US" dirty="0"/>
              <a:t>-Compared with phenylephrine, 8 mcg norepinephrine is approximately equal to 100 mcg of phenylephrine . </a:t>
            </a:r>
          </a:p>
          <a:p>
            <a:r>
              <a:rPr lang="en-US" dirty="0"/>
              <a:t>At comparable doses, norepinephrine is more likely to increase BP without significantly decreasing stroke volume or arterial compliance.-</a:t>
            </a:r>
          </a:p>
          <a:p>
            <a:r>
              <a:rPr lang="en-US" dirty="0"/>
              <a:t>Often selected as a first-line agent during </a:t>
            </a:r>
            <a:r>
              <a:rPr lang="en-US" dirty="0" err="1"/>
              <a:t>noncardiac</a:t>
            </a:r>
            <a:r>
              <a:rPr lang="en-US" dirty="0"/>
              <a:t> surgery, particularly for treatment of most types of shock. (See "Intraoperative management of shock in adults".)</a:t>
            </a:r>
          </a:p>
          <a:p>
            <a:r>
              <a:rPr lang="en-US" dirty="0"/>
              <a:t>-Limited data also support the safety and efficacy of norepinephrine in obstetrical anesthesia . </a:t>
            </a:r>
          </a:p>
          <a:p>
            <a:r>
              <a:rPr lang="en-US" dirty="0"/>
              <a:t>-Norepinephrine may be administered either as a bolus or as a continuous infusion.</a:t>
            </a:r>
          </a:p>
          <a:p>
            <a:endParaRPr lang="en-US" dirty="0"/>
          </a:p>
        </p:txBody>
      </p:sp>
    </p:spTree>
    <p:extLst>
      <p:ext uri="{BB962C8B-B14F-4D97-AF65-F5344CB8AC3E}">
        <p14:creationId xmlns:p14="http://schemas.microsoft.com/office/powerpoint/2010/main" val="1232353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Norepinephrine</a:t>
            </a:r>
          </a:p>
        </p:txBody>
      </p:sp>
      <p:sp>
        <p:nvSpPr>
          <p:cNvPr id="3" name="Content Placeholder 2"/>
          <p:cNvSpPr>
            <a:spLocks noGrp="1"/>
          </p:cNvSpPr>
          <p:nvPr>
            <p:ph sz="quarter" idx="1"/>
          </p:nvPr>
        </p:nvSpPr>
        <p:spPr/>
        <p:txBody>
          <a:bodyPr>
            <a:normAutofit fontScale="47500" lnSpcReduction="20000"/>
          </a:bodyPr>
          <a:lstStyle/>
          <a:p>
            <a:r>
              <a:rPr lang="en-US" dirty="0"/>
              <a:t>•</a:t>
            </a:r>
            <a:r>
              <a:rPr lang="en-US" dirty="0" smtClean="0"/>
              <a:t>Disadvantages</a:t>
            </a:r>
          </a:p>
          <a:p>
            <a:r>
              <a:rPr lang="en-US" dirty="0" smtClean="0"/>
              <a:t>-</a:t>
            </a:r>
            <a:r>
              <a:rPr lang="en-US" dirty="0"/>
              <a:t>Like phenylephrine, norepinephrine-induced alpha1 receptor-mediated vasoconstriction may reduce CO in some patients. However, in patients who demonstrate fluid </a:t>
            </a:r>
            <a:r>
              <a:rPr lang="en-US" dirty="0" smtClean="0"/>
              <a:t>responsiveness, </a:t>
            </a:r>
            <a:r>
              <a:rPr lang="en-US" dirty="0"/>
              <a:t>administration of norepinephrine can increase CO due to greater venous return and consequently increased </a:t>
            </a:r>
            <a:r>
              <a:rPr lang="en-US" dirty="0" smtClean="0"/>
              <a:t>preload, </a:t>
            </a:r>
            <a:r>
              <a:rPr lang="en-US" dirty="0"/>
              <a:t>as well as its positive inotropic effects.</a:t>
            </a:r>
          </a:p>
          <a:p>
            <a:r>
              <a:rPr lang="en-US" dirty="0"/>
              <a:t>-A central venous catheter or peripherally inserted central catheter is usually employed for prolonged administration of norepinephrine due to concern regarding tissue damage if peripheral extravasation occurs.</a:t>
            </a:r>
          </a:p>
          <a:p>
            <a:r>
              <a:rPr lang="en-US" dirty="0"/>
              <a:t> However, since small doses of norepinephrine (approximately 10 mcg total) may be effective for initial treatment of hypotension, dilute solutions containing norepinephrine 4 to 8 mcg/mL may be administered as a bolus when necessary </a:t>
            </a:r>
            <a:r>
              <a:rPr lang="en-US" dirty="0" smtClean="0"/>
              <a:t>.</a:t>
            </a:r>
            <a:endParaRPr lang="en-US" dirty="0"/>
          </a:p>
          <a:p>
            <a:r>
              <a:rPr lang="en-US" dirty="0"/>
              <a:t> Furthermore, in a retrospective study that included 14,385 patients who received an infusion of diluted norepinephrine (20 mcg/mL) via a peripheral IV catheter, a low incidence of extravasation was observed in five patients (0.035 percent, 95% CI 0/011-0.081 percent), with zero complications requiring surgical or medical intervention </a:t>
            </a:r>
            <a:r>
              <a:rPr lang="en-US" dirty="0" smtClean="0"/>
              <a:t>.</a:t>
            </a:r>
            <a:endParaRPr lang="en-US" dirty="0"/>
          </a:p>
          <a:p>
            <a:r>
              <a:rPr lang="en-US" dirty="0"/>
              <a:t> Other reviews have also noted that dilute solutions of norepinephrine and other vasopressors rarely cause tissue damage when administered through a free-flowing large-bore peripheral IV </a:t>
            </a:r>
            <a:r>
              <a:rPr lang="en-US" dirty="0" smtClean="0"/>
              <a:t>catheter.</a:t>
            </a:r>
            <a:endParaRPr lang="en-US" dirty="0"/>
          </a:p>
          <a:p>
            <a:r>
              <a:rPr lang="en-US" dirty="0"/>
              <a:t>The optimal position in the arm for a peripheral IV catheter is the </a:t>
            </a:r>
            <a:r>
              <a:rPr lang="en-US" dirty="0" err="1"/>
              <a:t>basilic</a:t>
            </a:r>
            <a:r>
              <a:rPr lang="en-US" dirty="0"/>
              <a:t> or cephalic vein. </a:t>
            </a:r>
          </a:p>
          <a:p>
            <a:r>
              <a:rPr lang="en-US" dirty="0"/>
              <a:t>In a systematic review of 325 extravasation and local tissue injury events occurring during vasopressor infusions in critically ill patients, more than 85 percent occurred at an infusion site located distal to the </a:t>
            </a:r>
            <a:r>
              <a:rPr lang="en-US" dirty="0" err="1"/>
              <a:t>antecubital</a:t>
            </a:r>
            <a:r>
              <a:rPr lang="en-US" dirty="0"/>
              <a:t> fossa in the upper extremity, or distal to the popliteal fossa in the lower </a:t>
            </a:r>
            <a:r>
              <a:rPr lang="en-US" dirty="0" smtClean="0"/>
              <a:t>extremity. </a:t>
            </a:r>
            <a:endParaRPr lang="en-US" dirty="0"/>
          </a:p>
          <a:p>
            <a:r>
              <a:rPr lang="en-US" dirty="0"/>
              <a:t>Although catheterization of a vein directly in the </a:t>
            </a:r>
            <a:r>
              <a:rPr lang="en-US" dirty="0" err="1"/>
              <a:t>antecubital</a:t>
            </a:r>
            <a:r>
              <a:rPr lang="en-US" dirty="0"/>
              <a:t> fossa may be used, this position has the potential for penetration of the vein with arm flexion and is avoided if </a:t>
            </a:r>
            <a:r>
              <a:rPr lang="en-US" dirty="0" smtClean="0"/>
              <a:t>possible.</a:t>
            </a:r>
            <a:endParaRPr lang="en-US" dirty="0"/>
          </a:p>
          <a:p>
            <a:endParaRPr lang="en-US" dirty="0"/>
          </a:p>
        </p:txBody>
      </p:sp>
    </p:spTree>
    <p:extLst>
      <p:ext uri="{BB962C8B-B14F-4D97-AF65-F5344CB8AC3E}">
        <p14:creationId xmlns:p14="http://schemas.microsoft.com/office/powerpoint/2010/main" val="2489306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a:t>
            </a:r>
          </a:p>
        </p:txBody>
      </p:sp>
      <p:sp>
        <p:nvSpPr>
          <p:cNvPr id="3" name="Content Placeholder 2"/>
          <p:cNvSpPr>
            <a:spLocks noGrp="1"/>
          </p:cNvSpPr>
          <p:nvPr>
            <p:ph sz="quarter" idx="1"/>
          </p:nvPr>
        </p:nvSpPr>
        <p:spPr/>
        <p:txBody>
          <a:bodyPr>
            <a:normAutofit fontScale="47500" lnSpcReduction="20000"/>
          </a:bodyPr>
          <a:lstStyle/>
          <a:p>
            <a:r>
              <a:rPr lang="en-US" dirty="0" smtClean="0"/>
              <a:t>– Epinephrine administration as a first-line agent to treat intraoperative hypotension is typically reserved for treatment of anaphylaxis or cardiac arrest </a:t>
            </a:r>
          </a:p>
          <a:p>
            <a:r>
              <a:rPr lang="en-US" dirty="0" smtClean="0"/>
              <a:t>However, it may be used safely as a low dose bolus drug to treat hypotension, typically with doses of 8 to 16 mcg.</a:t>
            </a:r>
          </a:p>
          <a:p>
            <a:r>
              <a:rPr lang="en-US" dirty="0" smtClean="0"/>
              <a:t>At low-dose infusions of approximately 1 to 2 mcg/minute (</a:t>
            </a:r>
            <a:r>
              <a:rPr lang="en-US" dirty="0" err="1" smtClean="0"/>
              <a:t>ie</a:t>
            </a:r>
            <a:r>
              <a:rPr lang="en-US" dirty="0" smtClean="0"/>
              <a:t>, 0.01 to 0.02 mcg/kg per minute in a 100 kg patient), epinephrine has primarily beta2 adrenergic effects; at these doses, epinephrine infusion has beneficial </a:t>
            </a:r>
            <a:r>
              <a:rPr lang="en-US" dirty="0" err="1" smtClean="0"/>
              <a:t>bronchodilatory</a:t>
            </a:r>
            <a:r>
              <a:rPr lang="en-US" dirty="0" smtClean="0"/>
              <a:t> effects and may cause arterial vasodilation with decreased BP. </a:t>
            </a:r>
          </a:p>
          <a:p>
            <a:r>
              <a:rPr lang="en-US" dirty="0" smtClean="0"/>
              <a:t>At </a:t>
            </a:r>
            <a:r>
              <a:rPr lang="en-US" dirty="0"/>
              <a:t>high doses of approximately 10 to 100 mcg/minute (</a:t>
            </a:r>
            <a:r>
              <a:rPr lang="en-US" dirty="0" err="1"/>
              <a:t>ie</a:t>
            </a:r>
            <a:r>
              <a:rPr lang="en-US" dirty="0"/>
              <a:t>, 0.1 to 1 mcg/kg per minute), epinephrine has primarily alpha adrenergic effects resulting in vasoconstriction with possible hypertension and adverse metabolic effects. </a:t>
            </a:r>
            <a:endParaRPr lang="en-US" dirty="0" smtClean="0"/>
          </a:p>
          <a:p>
            <a:r>
              <a:rPr lang="en-US" dirty="0" smtClean="0"/>
              <a:t>Intermediate </a:t>
            </a:r>
            <a:r>
              <a:rPr lang="en-US" dirty="0"/>
              <a:t>dose ranges of approximately 2 to 10 mcg/minute (</a:t>
            </a:r>
            <a:r>
              <a:rPr lang="en-US" dirty="0" err="1"/>
              <a:t>ie</a:t>
            </a:r>
            <a:r>
              <a:rPr lang="en-US" dirty="0"/>
              <a:t>, 0.02 to 0.1 mcg/kg per minute) primarily cause both beta1 and beta2 adrenergic effects, resulting in increased BP and HR, as well </a:t>
            </a:r>
            <a:r>
              <a:rPr lang="en-US" dirty="0" err="1"/>
              <a:t>bronchodilation</a:t>
            </a:r>
            <a:r>
              <a:rPr lang="en-US" dirty="0"/>
              <a:t>. </a:t>
            </a:r>
            <a:endParaRPr lang="en-US" dirty="0" smtClean="0"/>
          </a:p>
          <a:p>
            <a:r>
              <a:rPr lang="en-US" dirty="0" smtClean="0"/>
              <a:t>However</a:t>
            </a:r>
            <a:r>
              <a:rPr lang="en-US" dirty="0"/>
              <a:t>, individual responses to dose-related effect are variable</a:t>
            </a:r>
            <a:r>
              <a:rPr lang="en-US" dirty="0" smtClean="0"/>
              <a:t>.</a:t>
            </a:r>
          </a:p>
          <a:p>
            <a:r>
              <a:rPr lang="en-US" dirty="0" smtClean="0"/>
              <a:t>•</a:t>
            </a:r>
            <a:r>
              <a:rPr lang="en-US" dirty="0"/>
              <a:t>Advantages-Epinephrine is the first-line therapy for cardiac arrest and for anaphylaxis, and may be administered via an intramuscular route or through an endotracheal tube if IV access is lost during such emergencies</a:t>
            </a:r>
            <a:r>
              <a:rPr lang="en-US" dirty="0" smtClean="0"/>
              <a:t>.</a:t>
            </a:r>
          </a:p>
          <a:p>
            <a:r>
              <a:rPr lang="en-US" dirty="0" smtClean="0"/>
              <a:t> -</a:t>
            </a:r>
            <a:r>
              <a:rPr lang="en-US" dirty="0"/>
              <a:t>Epinephrine may be administered either as a bolus or as a continuous infusion</a:t>
            </a:r>
            <a:r>
              <a:rPr lang="en-US" dirty="0" smtClean="0"/>
              <a:t>.</a:t>
            </a:r>
          </a:p>
          <a:p>
            <a:r>
              <a:rPr lang="en-US" dirty="0" smtClean="0"/>
              <a:t>•Disadvantages</a:t>
            </a:r>
          </a:p>
          <a:p>
            <a:r>
              <a:rPr lang="en-US" dirty="0" smtClean="0"/>
              <a:t>-</a:t>
            </a:r>
            <a:r>
              <a:rPr lang="en-US" dirty="0"/>
              <a:t>Titrating the balance between the alpha and beta receptor effects of epinephrine can be challenging because individual responses to dose-related effects are variable</a:t>
            </a:r>
            <a:r>
              <a:rPr lang="en-US" dirty="0" smtClean="0"/>
              <a:t>.</a:t>
            </a:r>
          </a:p>
          <a:p>
            <a:r>
              <a:rPr lang="en-US" dirty="0" smtClean="0"/>
              <a:t>-</a:t>
            </a:r>
            <a:r>
              <a:rPr lang="en-US" dirty="0"/>
              <a:t>Large bolus doses of epinephrine can cause profound hypertension due to its alpha effects, particularly if a rapidly reversible cause of hypotension is treated shortly after epinephrine administration.  </a:t>
            </a:r>
            <a:endParaRPr lang="en-US" dirty="0" smtClean="0"/>
          </a:p>
          <a:p>
            <a:r>
              <a:rPr lang="en-US" dirty="0" smtClean="0"/>
              <a:t>-</a:t>
            </a:r>
            <a:r>
              <a:rPr lang="en-US" dirty="0"/>
              <a:t>Adverse metabolic effects of excessive beta2 stimulation include hyperglycemia, lipolysis, and metabolic acidosis (due to type B lactic acidosis</a:t>
            </a:r>
            <a:r>
              <a:rPr lang="en-US" dirty="0" smtClean="0"/>
              <a:t>).</a:t>
            </a:r>
          </a:p>
        </p:txBody>
      </p:sp>
    </p:spTree>
    <p:extLst>
      <p:ext uri="{BB962C8B-B14F-4D97-AF65-F5344CB8AC3E}">
        <p14:creationId xmlns:p14="http://schemas.microsoft.com/office/powerpoint/2010/main" val="2582361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vasopressor agents </a:t>
            </a:r>
            <a:br>
              <a:rPr lang="en-US" dirty="0"/>
            </a:b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 </a:t>
            </a:r>
            <a:r>
              <a:rPr lang="en-US" dirty="0"/>
              <a:t>Administration of other vasopressors may be initiated for </a:t>
            </a:r>
            <a:r>
              <a:rPr lang="en-US" dirty="0" err="1"/>
              <a:t>vasoplegia</a:t>
            </a:r>
            <a:r>
              <a:rPr lang="en-US" dirty="0"/>
              <a:t> that is unresponsive to high doses of norepinephrine and/or vasopressin [79]</a:t>
            </a:r>
            <a:r>
              <a:rPr lang="en-US" dirty="0" smtClean="0"/>
              <a:t>.</a:t>
            </a:r>
          </a:p>
          <a:p>
            <a:r>
              <a:rPr lang="en-US" dirty="0" smtClean="0"/>
              <a:t> </a:t>
            </a:r>
            <a:r>
              <a:rPr lang="en-US" dirty="0"/>
              <a:t>Agents include methylene blue [80-82], angiotensin II [80,83-85], vitamin C [80,86], and </a:t>
            </a:r>
            <a:r>
              <a:rPr lang="en-US" dirty="0" err="1"/>
              <a:t>hydroxycobalamin</a:t>
            </a:r>
            <a:r>
              <a:rPr lang="en-US" dirty="0"/>
              <a:t> (table 5) [80-82], but none of these are the first line of treatment. (See "Intraoperative management of shock in adults", section on 'Distributive shock management'.</a:t>
            </a:r>
            <a:r>
              <a:rPr lang="en-US" dirty="0" smtClean="0"/>
              <a:t>)</a:t>
            </a:r>
          </a:p>
          <a:p>
            <a:r>
              <a:rPr lang="en-US" dirty="0" smtClean="0"/>
              <a:t>●</a:t>
            </a:r>
            <a:r>
              <a:rPr lang="en-US" dirty="0"/>
              <a:t>Other inotropic agents </a:t>
            </a:r>
            <a:endParaRPr lang="en-US" dirty="0" smtClean="0"/>
          </a:p>
          <a:p>
            <a:r>
              <a:rPr lang="en-US" dirty="0" smtClean="0"/>
              <a:t>– </a:t>
            </a:r>
            <a:r>
              <a:rPr lang="en-US" dirty="0"/>
              <a:t>Infusions of other inotropic drugs may have been initiated to support the circulation and maintain or increase the blood pressure in critically ill patients before their arrival in the operating room. </a:t>
            </a:r>
            <a:endParaRPr lang="en-US" dirty="0" smtClean="0"/>
          </a:p>
          <a:p>
            <a:r>
              <a:rPr lang="en-US" dirty="0" smtClean="0"/>
              <a:t>Examples </a:t>
            </a:r>
            <a:r>
              <a:rPr lang="en-US" dirty="0"/>
              <a:t>include dopamine, </a:t>
            </a:r>
            <a:r>
              <a:rPr lang="en-US" dirty="0" err="1"/>
              <a:t>dobutamine</a:t>
            </a:r>
            <a:r>
              <a:rPr lang="en-US" dirty="0"/>
              <a:t>, and </a:t>
            </a:r>
            <a:r>
              <a:rPr lang="en-US" dirty="0" err="1"/>
              <a:t>milrinone</a:t>
            </a:r>
            <a:r>
              <a:rPr lang="en-US" dirty="0"/>
              <a:t> (table 2). </a:t>
            </a:r>
            <a:endParaRPr lang="en-US" dirty="0" smtClean="0"/>
          </a:p>
          <a:p>
            <a:r>
              <a:rPr lang="en-US" dirty="0" smtClean="0"/>
              <a:t>Such </a:t>
            </a:r>
            <a:r>
              <a:rPr lang="en-US" dirty="0"/>
              <a:t>infusions may be continued, but these agents are not used as first-line vasoactive choices to treat new intraoperative hypotension. (See "Intraoperative management of shock in adults".)</a:t>
            </a:r>
          </a:p>
          <a:p>
            <a:endParaRPr lang="en-US" dirty="0"/>
          </a:p>
        </p:txBody>
      </p:sp>
    </p:spTree>
    <p:extLst>
      <p:ext uri="{BB962C8B-B14F-4D97-AF65-F5344CB8AC3E}">
        <p14:creationId xmlns:p14="http://schemas.microsoft.com/office/powerpoint/2010/main" val="3499222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MANAGEMENT AFTER SPINAL INJECTION</a:t>
            </a:r>
            <a:endParaRPr lang="en-US" dirty="0"/>
          </a:p>
        </p:txBody>
      </p:sp>
      <p:sp>
        <p:nvSpPr>
          <p:cNvPr id="3" name="Content Placeholder 2"/>
          <p:cNvSpPr>
            <a:spLocks noGrp="1"/>
          </p:cNvSpPr>
          <p:nvPr>
            <p:ph sz="quarter" idx="1"/>
          </p:nvPr>
        </p:nvSpPr>
        <p:spPr/>
        <p:txBody>
          <a:bodyPr>
            <a:normAutofit/>
          </a:bodyPr>
          <a:lstStyle/>
          <a:p>
            <a:r>
              <a:rPr lang="en-US" sz="2800" dirty="0" smtClean="0"/>
              <a:t>Hemodynamic </a:t>
            </a:r>
            <a:r>
              <a:rPr lang="en-US" sz="2800" dirty="0"/>
              <a:t>changes are common after spinal anesthesia; </a:t>
            </a:r>
            <a:endParaRPr lang="en-US" sz="2800" dirty="0" smtClean="0"/>
          </a:p>
          <a:p>
            <a:pPr lvl="1"/>
            <a:r>
              <a:rPr lang="en-US" sz="2300" dirty="0" smtClean="0"/>
              <a:t>BP </a:t>
            </a:r>
            <a:r>
              <a:rPr lang="en-US" sz="2300" dirty="0"/>
              <a:t>and </a:t>
            </a:r>
            <a:r>
              <a:rPr lang="en-US" sz="2300" dirty="0" smtClean="0"/>
              <a:t>HR must </a:t>
            </a:r>
            <a:r>
              <a:rPr lang="en-US" sz="2300" dirty="0"/>
              <a:t>be monitored closely </a:t>
            </a:r>
            <a:r>
              <a:rPr lang="en-US" sz="2300" dirty="0" smtClean="0"/>
              <a:t>&amp; treated </a:t>
            </a:r>
            <a:r>
              <a:rPr lang="en-US" sz="2300" dirty="0"/>
              <a:t>promptly</a:t>
            </a:r>
            <a:r>
              <a:rPr lang="en-US" sz="2300" dirty="0" smtClean="0"/>
              <a:t>.</a:t>
            </a:r>
            <a:endParaRPr lang="en-US" sz="2300" dirty="0"/>
          </a:p>
          <a:p>
            <a:r>
              <a:rPr lang="en-US" sz="2800" dirty="0" smtClean="0"/>
              <a:t>Goal </a:t>
            </a:r>
            <a:r>
              <a:rPr lang="en-US" sz="2800" dirty="0"/>
              <a:t>BP – The optimal goal for BP depends on the clinical setting and patient medical status. </a:t>
            </a:r>
            <a:endParaRPr lang="en-US" sz="2800" dirty="0" smtClean="0"/>
          </a:p>
        </p:txBody>
      </p:sp>
    </p:spTree>
    <p:extLst>
      <p:ext uri="{BB962C8B-B14F-4D97-AF65-F5344CB8AC3E}">
        <p14:creationId xmlns:p14="http://schemas.microsoft.com/office/powerpoint/2010/main" val="73096530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MANAGEMENT AFTER SPINAL INJECTION</a:t>
            </a:r>
            <a:endParaRPr lang="en-US" dirty="0"/>
          </a:p>
        </p:txBody>
      </p:sp>
      <p:sp>
        <p:nvSpPr>
          <p:cNvPr id="3" name="Content Placeholder 2"/>
          <p:cNvSpPr>
            <a:spLocks noGrp="1"/>
          </p:cNvSpPr>
          <p:nvPr>
            <p:ph sz="quarter" idx="1"/>
          </p:nvPr>
        </p:nvSpPr>
        <p:spPr>
          <a:xfrm>
            <a:off x="301752" y="1387348"/>
            <a:ext cx="8503920" cy="4572000"/>
          </a:xfrm>
        </p:spPr>
        <p:txBody>
          <a:bodyPr>
            <a:noAutofit/>
          </a:bodyPr>
          <a:lstStyle/>
          <a:p>
            <a:r>
              <a:rPr lang="en-US" sz="3200" dirty="0" smtClean="0"/>
              <a:t>Hypotension : IV fluid </a:t>
            </a:r>
            <a:r>
              <a:rPr lang="en-US" sz="3200" dirty="0"/>
              <a:t>administration </a:t>
            </a:r>
            <a:r>
              <a:rPr lang="en-US" sz="3200" dirty="0" smtClean="0"/>
              <a:t>&amp; vasopressor  </a:t>
            </a:r>
          </a:p>
          <a:p>
            <a:pPr lvl="1"/>
            <a:r>
              <a:rPr lang="en-US" sz="2800" dirty="0" smtClean="0"/>
              <a:t>Ephedrine 5 - 10 mg IV boluses</a:t>
            </a:r>
            <a:r>
              <a:rPr lang="en-US" sz="2800" dirty="0"/>
              <a:t>, repeated up to </a:t>
            </a:r>
            <a:r>
              <a:rPr lang="en-US" sz="2800" dirty="0" smtClean="0"/>
              <a:t>50 mg</a:t>
            </a:r>
          </a:p>
          <a:p>
            <a:pPr lvl="1"/>
            <a:r>
              <a:rPr lang="en-US" sz="2800" dirty="0" smtClean="0"/>
              <a:t>Phenylephrine 40 </a:t>
            </a:r>
            <a:r>
              <a:rPr lang="en-US" sz="2800" dirty="0"/>
              <a:t>-</a:t>
            </a:r>
            <a:r>
              <a:rPr lang="en-US" sz="2800" dirty="0" smtClean="0"/>
              <a:t> </a:t>
            </a:r>
            <a:r>
              <a:rPr lang="en-US" sz="2800" dirty="0"/>
              <a:t>160 </a:t>
            </a:r>
            <a:r>
              <a:rPr lang="en-US" sz="2800" dirty="0" smtClean="0"/>
              <a:t>mcg </a:t>
            </a:r>
            <a:r>
              <a:rPr lang="en-US" sz="2800" dirty="0"/>
              <a:t>IV bolus </a:t>
            </a:r>
            <a:r>
              <a:rPr lang="en-US" sz="2800" dirty="0" smtClean="0"/>
              <a:t>or </a:t>
            </a:r>
            <a:r>
              <a:rPr lang="en-US" sz="2800" dirty="0"/>
              <a:t>infusion </a:t>
            </a:r>
            <a:r>
              <a:rPr lang="en-US" sz="2800" dirty="0" smtClean="0"/>
              <a:t>20 </a:t>
            </a:r>
            <a:r>
              <a:rPr lang="en-US" sz="2800" dirty="0"/>
              <a:t>-</a:t>
            </a:r>
            <a:r>
              <a:rPr lang="en-US" sz="2800" dirty="0" smtClean="0"/>
              <a:t> </a:t>
            </a:r>
            <a:r>
              <a:rPr lang="en-US" sz="2800" dirty="0"/>
              <a:t>200 mcg/</a:t>
            </a:r>
            <a:r>
              <a:rPr lang="en-US" sz="2800" dirty="0" smtClean="0"/>
              <a:t>minute</a:t>
            </a:r>
          </a:p>
          <a:p>
            <a:r>
              <a:rPr lang="en-US" sz="3200" dirty="0"/>
              <a:t>Severe </a:t>
            </a:r>
            <a:r>
              <a:rPr lang="en-US" sz="3200" dirty="0" err="1" smtClean="0"/>
              <a:t>bradycardia</a:t>
            </a:r>
            <a:r>
              <a:rPr lang="en-US" sz="3200" dirty="0" smtClean="0"/>
              <a:t> associated </a:t>
            </a:r>
            <a:r>
              <a:rPr lang="en-US" sz="3200" dirty="0"/>
              <a:t>with hypotension </a:t>
            </a:r>
            <a:r>
              <a:rPr lang="en-US" sz="3200" dirty="0" smtClean="0"/>
              <a:t>: </a:t>
            </a:r>
          </a:p>
          <a:p>
            <a:pPr lvl="1"/>
            <a:r>
              <a:rPr lang="en-US" sz="2800" dirty="0" smtClean="0"/>
              <a:t>Atropine 0.6 </a:t>
            </a:r>
            <a:r>
              <a:rPr lang="en-US" sz="2800" dirty="0"/>
              <a:t>mg </a:t>
            </a:r>
            <a:r>
              <a:rPr lang="en-US" sz="2800" dirty="0" smtClean="0"/>
              <a:t>IV bolus</a:t>
            </a:r>
          </a:p>
        </p:txBody>
      </p:sp>
    </p:spTree>
    <p:extLst>
      <p:ext uri="{BB962C8B-B14F-4D97-AF65-F5344CB8AC3E}">
        <p14:creationId xmlns:p14="http://schemas.microsoft.com/office/powerpoint/2010/main" val="412753595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Ephedrine</a:t>
            </a:r>
          </a:p>
        </p:txBody>
      </p:sp>
      <p:sp>
        <p:nvSpPr>
          <p:cNvPr id="3" name="Content Placeholder 2"/>
          <p:cNvSpPr>
            <a:spLocks noGrp="1"/>
          </p:cNvSpPr>
          <p:nvPr>
            <p:ph sz="quarter" idx="1"/>
          </p:nvPr>
        </p:nvSpPr>
        <p:spPr/>
        <p:txBody>
          <a:bodyPr>
            <a:normAutofit/>
          </a:bodyPr>
          <a:lstStyle/>
          <a:p>
            <a:r>
              <a:rPr lang="en-US" sz="2400" dirty="0"/>
              <a:t>T</a:t>
            </a:r>
            <a:r>
              <a:rPr lang="en-US" sz="2400" dirty="0" smtClean="0"/>
              <a:t>reat </a:t>
            </a:r>
            <a:r>
              <a:rPr lang="en-US" sz="2400" dirty="0"/>
              <a:t>acute decreases in </a:t>
            </a:r>
            <a:r>
              <a:rPr lang="en-US" sz="2400" dirty="0" smtClean="0"/>
              <a:t>BP</a:t>
            </a:r>
          </a:p>
          <a:p>
            <a:r>
              <a:rPr lang="en-US" sz="2400" dirty="0"/>
              <a:t>A</a:t>
            </a:r>
            <a:r>
              <a:rPr lang="en-US" sz="2400" dirty="0" smtClean="0"/>
              <a:t>lpha</a:t>
            </a:r>
            <a:r>
              <a:rPr lang="en-US" sz="2400" dirty="0"/>
              <a:t>, beta1, and beta2 </a:t>
            </a:r>
            <a:r>
              <a:rPr lang="en-US" sz="2400" dirty="0" smtClean="0"/>
              <a:t>receptors</a:t>
            </a:r>
          </a:p>
          <a:p>
            <a:r>
              <a:rPr lang="en-US" sz="2400" dirty="0" smtClean="0"/>
              <a:t>IV bolus 5 </a:t>
            </a:r>
            <a:r>
              <a:rPr lang="en-US" sz="2400" dirty="0"/>
              <a:t>to 10 mg </a:t>
            </a:r>
            <a:endParaRPr lang="en-US" sz="2400" dirty="0" smtClean="0"/>
          </a:p>
          <a:p>
            <a:r>
              <a:rPr lang="en-US" sz="2400" dirty="0" smtClean="0"/>
              <a:t>Ephedrine : </a:t>
            </a:r>
            <a:r>
              <a:rPr lang="en-US" sz="2400" dirty="0"/>
              <a:t>predominantly indirect effects on adrenergic </a:t>
            </a:r>
            <a:r>
              <a:rPr lang="en-US" sz="2400" dirty="0" smtClean="0"/>
              <a:t>receptors -&gt; causes </a:t>
            </a:r>
            <a:r>
              <a:rPr lang="en-US" sz="2400" dirty="0"/>
              <a:t>presynaptic release of norepinephrine and may have additional effects on postsynaptic release and inhibition of norepinephrine uptake </a:t>
            </a:r>
            <a:endParaRPr lang="en-US" sz="2400" dirty="0" smtClean="0"/>
          </a:p>
          <a:p>
            <a:r>
              <a:rPr lang="en-US" sz="2400" dirty="0" smtClean="0"/>
              <a:t>Beta </a:t>
            </a:r>
            <a:r>
              <a:rPr lang="en-US" sz="2400" dirty="0"/>
              <a:t>effects of ephedrine result in increased HR via </a:t>
            </a:r>
            <a:r>
              <a:rPr lang="en-US" sz="2400" dirty="0" err="1"/>
              <a:t>sinoatrial</a:t>
            </a:r>
            <a:r>
              <a:rPr lang="en-US" sz="2400" dirty="0"/>
              <a:t> node stimulation and increased </a:t>
            </a:r>
            <a:r>
              <a:rPr lang="en-US" sz="2400" dirty="0" err="1" smtClean="0"/>
              <a:t>inotropy</a:t>
            </a:r>
            <a:endParaRPr lang="en-US" sz="2400" dirty="0"/>
          </a:p>
          <a:p>
            <a:r>
              <a:rPr lang="en-US" sz="2400" dirty="0"/>
              <a:t>A</a:t>
            </a:r>
            <a:r>
              <a:rPr lang="en-US" sz="2400" dirty="0" smtClean="0"/>
              <a:t>lpha </a:t>
            </a:r>
            <a:r>
              <a:rPr lang="en-US" sz="2400" dirty="0"/>
              <a:t>effects cause peripheral </a:t>
            </a:r>
            <a:r>
              <a:rPr lang="en-US" sz="2400" dirty="0" smtClean="0"/>
              <a:t>vasoconstriction.</a:t>
            </a:r>
          </a:p>
        </p:txBody>
      </p:sp>
    </p:spTree>
    <p:extLst>
      <p:ext uri="{BB962C8B-B14F-4D97-AF65-F5344CB8AC3E}">
        <p14:creationId xmlns:p14="http://schemas.microsoft.com/office/powerpoint/2010/main" val="18128819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43802317"/>
              </p:ext>
            </p:extLst>
          </p:nvPr>
        </p:nvGraphicFramePr>
        <p:xfrm>
          <a:off x="301625" y="1527175"/>
          <a:ext cx="8504240" cy="3840480"/>
        </p:xfrm>
        <a:graphic>
          <a:graphicData uri="http://schemas.openxmlformats.org/drawingml/2006/table">
            <a:tbl>
              <a:tblPr firstRow="1" bandRow="1">
                <a:tableStyleId>{C083E6E3-FA7D-4D7B-A595-EF9225AFEA82}</a:tableStyleId>
              </a:tblPr>
              <a:tblGrid>
                <a:gridCol w="2126060"/>
                <a:gridCol w="2126060"/>
                <a:gridCol w="2126060"/>
                <a:gridCol w="2126060"/>
              </a:tblGrid>
              <a:tr h="370840">
                <a:tc>
                  <a:txBody>
                    <a:bodyPr/>
                    <a:lstStyle/>
                    <a:p>
                      <a:r>
                        <a:rPr lang="en-US" dirty="0" smtClean="0"/>
                        <a:t>Drugs</a:t>
                      </a:r>
                      <a:endParaRPr lang="en-US" dirty="0"/>
                    </a:p>
                  </a:txBody>
                  <a:tcPr/>
                </a:tc>
                <a:tc>
                  <a:txBody>
                    <a:bodyPr/>
                    <a:lstStyle/>
                    <a:p>
                      <a:r>
                        <a:rPr lang="en-US" dirty="0" smtClean="0"/>
                        <a:t>Pharmacology</a:t>
                      </a:r>
                      <a:endParaRPr lang="en-US" dirty="0"/>
                    </a:p>
                  </a:txBody>
                  <a:tcPr/>
                </a:tc>
                <a:tc>
                  <a:txBody>
                    <a:bodyPr/>
                    <a:lstStyle/>
                    <a:p>
                      <a:r>
                        <a:rPr lang="en-US" dirty="0" smtClean="0"/>
                        <a:t>Effect</a:t>
                      </a:r>
                      <a:endParaRPr lang="en-US" dirty="0"/>
                    </a:p>
                  </a:txBody>
                  <a:tcPr/>
                </a:tc>
                <a:tc>
                  <a:txBody>
                    <a:bodyPr/>
                    <a:lstStyle/>
                    <a:p>
                      <a:r>
                        <a:rPr lang="en-US" dirty="0" smtClean="0"/>
                        <a:t>Dosage</a:t>
                      </a:r>
                    </a:p>
                    <a:p>
                      <a:r>
                        <a:rPr lang="en-US" dirty="0" smtClean="0"/>
                        <a:t>mcg/kg/min</a:t>
                      </a:r>
                      <a:endParaRPr lang="en-US" dirty="0"/>
                    </a:p>
                  </a:txBody>
                  <a:tcPr/>
                </a:tc>
              </a:tr>
              <a:tr h="370840">
                <a:tc>
                  <a:txBody>
                    <a:bodyPr/>
                    <a:lstStyle/>
                    <a:p>
                      <a:r>
                        <a:rPr lang="en-US" dirty="0" smtClean="0"/>
                        <a:t>NE</a:t>
                      </a:r>
                      <a:endParaRPr lang="en-US" dirty="0"/>
                    </a:p>
                  </a:txBody>
                  <a:tcPr/>
                </a:tc>
                <a:tc>
                  <a:txBody>
                    <a:bodyPr/>
                    <a:lstStyle/>
                    <a:p>
                      <a:r>
                        <a:rPr lang="en-US" dirty="0" smtClean="0"/>
                        <a:t>Alpha &gt;&gt; Beta1</a:t>
                      </a:r>
                      <a:endParaRPr lang="en-US" dirty="0"/>
                    </a:p>
                  </a:txBody>
                  <a:tcPr/>
                </a:tc>
                <a:tc>
                  <a:txBody>
                    <a:bodyPr/>
                    <a:lstStyle/>
                    <a:p>
                      <a:r>
                        <a:rPr lang="en-US" dirty="0" smtClean="0"/>
                        <a:t>Strongly increase</a:t>
                      </a:r>
                      <a:r>
                        <a:rPr lang="en-US" baseline="0" dirty="0" smtClean="0"/>
                        <a:t> BP &gt;&gt; HR</a:t>
                      </a:r>
                      <a:endParaRPr lang="en-US" dirty="0"/>
                    </a:p>
                  </a:txBody>
                  <a:tcPr/>
                </a:tc>
                <a:tc>
                  <a:txBody>
                    <a:bodyPr/>
                    <a:lstStyle/>
                    <a:p>
                      <a:r>
                        <a:rPr lang="en-US" dirty="0" smtClean="0"/>
                        <a:t>0.02-0.5</a:t>
                      </a:r>
                      <a:endParaRPr lang="en-US" dirty="0"/>
                    </a:p>
                  </a:txBody>
                  <a:tcPr/>
                </a:tc>
              </a:tr>
              <a:tr h="370840">
                <a:tc>
                  <a:txBody>
                    <a:bodyPr/>
                    <a:lstStyle/>
                    <a:p>
                      <a:r>
                        <a:rPr lang="en-US" dirty="0" smtClean="0"/>
                        <a:t>Vasopressin</a:t>
                      </a:r>
                      <a:endParaRPr lang="en-US" dirty="0"/>
                    </a:p>
                  </a:txBody>
                  <a:tcPr/>
                </a:tc>
                <a:tc>
                  <a:txBody>
                    <a:bodyPr/>
                    <a:lstStyle/>
                    <a:p>
                      <a:r>
                        <a:rPr lang="en-US" dirty="0" smtClean="0"/>
                        <a:t>Vasopressin</a:t>
                      </a:r>
                      <a:r>
                        <a:rPr lang="en-US" baseline="0" dirty="0" smtClean="0"/>
                        <a:t> receptor</a:t>
                      </a:r>
                      <a:endParaRPr lang="en-US" dirty="0"/>
                    </a:p>
                  </a:txBody>
                  <a:tcPr/>
                </a:tc>
                <a:tc>
                  <a:txBody>
                    <a:bodyPr/>
                    <a:lstStyle/>
                    <a:p>
                      <a:r>
                        <a:rPr lang="en-US" dirty="0" smtClean="0"/>
                        <a:t>Increase</a:t>
                      </a:r>
                      <a:r>
                        <a:rPr lang="en-US" baseline="0" dirty="0" smtClean="0"/>
                        <a:t> SVR</a:t>
                      </a:r>
                      <a:endParaRPr lang="en-US" dirty="0"/>
                    </a:p>
                  </a:txBody>
                  <a:tcPr/>
                </a:tc>
                <a:tc>
                  <a:txBody>
                    <a:bodyPr/>
                    <a:lstStyle/>
                    <a:p>
                      <a:r>
                        <a:rPr lang="en-US" dirty="0" smtClean="0"/>
                        <a:t>0.03-0.06</a:t>
                      </a:r>
                      <a:r>
                        <a:rPr lang="en-US" baseline="0" dirty="0" smtClean="0"/>
                        <a:t> U/min</a:t>
                      </a:r>
                      <a:endParaRPr lang="en-US" dirty="0"/>
                    </a:p>
                  </a:txBody>
                  <a:tcPr/>
                </a:tc>
              </a:tr>
              <a:tr h="370840">
                <a:tc>
                  <a:txBody>
                    <a:bodyPr/>
                    <a:lstStyle/>
                    <a:p>
                      <a:r>
                        <a:rPr lang="en-US" dirty="0" smtClean="0"/>
                        <a:t>Adrenaline</a:t>
                      </a:r>
                      <a:endParaRPr lang="en-US" dirty="0"/>
                    </a:p>
                  </a:txBody>
                  <a:tcPr/>
                </a:tc>
                <a:tc>
                  <a:txBody>
                    <a:bodyPr/>
                    <a:lstStyle/>
                    <a:p>
                      <a:r>
                        <a:rPr lang="en-US" dirty="0" smtClean="0"/>
                        <a:t>Alpha, Beta1, Beta2</a:t>
                      </a:r>
                      <a:endParaRPr lang="en-US" dirty="0"/>
                    </a:p>
                  </a:txBody>
                  <a:tcPr/>
                </a:tc>
                <a:tc>
                  <a:txBody>
                    <a:bodyPr/>
                    <a:lstStyle/>
                    <a:p>
                      <a:r>
                        <a:rPr lang="en-US" dirty="0" smtClean="0"/>
                        <a:t>Strongly increase HR &amp;BP</a:t>
                      </a:r>
                      <a:endParaRPr lang="en-US" dirty="0"/>
                    </a:p>
                  </a:txBody>
                  <a:tcPr/>
                </a:tc>
                <a:tc>
                  <a:txBody>
                    <a:bodyPr/>
                    <a:lstStyle/>
                    <a:p>
                      <a:r>
                        <a:rPr lang="en-US" dirty="0" smtClean="0"/>
                        <a:t>0.02 – 0.5</a:t>
                      </a:r>
                      <a:endParaRPr lang="en-US" dirty="0"/>
                    </a:p>
                  </a:txBody>
                  <a:tcPr/>
                </a:tc>
              </a:tr>
              <a:tr h="370840">
                <a:tc>
                  <a:txBody>
                    <a:bodyPr/>
                    <a:lstStyle/>
                    <a:p>
                      <a:r>
                        <a:rPr lang="en-US" dirty="0" smtClean="0"/>
                        <a:t>Dopamine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Alpha, Beta1, Beta2 , Dopamine1</a:t>
                      </a:r>
                    </a:p>
                  </a:txBody>
                  <a:tcPr/>
                </a:tc>
                <a:tc>
                  <a:txBody>
                    <a:bodyPr/>
                    <a:lstStyle/>
                    <a:p>
                      <a:r>
                        <a:rPr lang="en-US" dirty="0" smtClean="0"/>
                        <a:t>Moderate increase BP &amp; HR </a:t>
                      </a:r>
                      <a:endParaRPr lang="en-US" dirty="0"/>
                    </a:p>
                  </a:txBody>
                  <a:tcPr/>
                </a:tc>
                <a:tc>
                  <a:txBody>
                    <a:bodyPr/>
                    <a:lstStyle/>
                    <a:p>
                      <a:r>
                        <a:rPr lang="en-US" dirty="0" smtClean="0"/>
                        <a:t>3</a:t>
                      </a:r>
                      <a:r>
                        <a:rPr lang="en-US" baseline="0" dirty="0" smtClean="0"/>
                        <a:t> - 20</a:t>
                      </a:r>
                      <a:endParaRPr lang="en-US" dirty="0"/>
                    </a:p>
                  </a:txBody>
                  <a:tcPr/>
                </a:tc>
              </a:tr>
              <a:tr h="370840">
                <a:tc>
                  <a:txBody>
                    <a:bodyPr/>
                    <a:lstStyle/>
                    <a:p>
                      <a:r>
                        <a:rPr lang="en-US" dirty="0" smtClean="0"/>
                        <a:t>Dobutamine</a:t>
                      </a:r>
                      <a:endParaRPr lang="en-US" dirty="0"/>
                    </a:p>
                  </a:txBody>
                  <a:tcPr/>
                </a:tc>
                <a:tc>
                  <a:txBody>
                    <a:bodyPr/>
                    <a:lstStyle/>
                    <a:p>
                      <a:r>
                        <a:rPr lang="en-US" dirty="0" smtClean="0"/>
                        <a:t>Beta1</a:t>
                      </a:r>
                      <a:r>
                        <a:rPr lang="en-US" baseline="0" dirty="0" smtClean="0"/>
                        <a:t> &gt; Beta2 &gt; Alpha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Strongly increase</a:t>
                      </a:r>
                      <a:r>
                        <a:rPr lang="en-US" baseline="0" dirty="0" smtClean="0"/>
                        <a:t> BP &gt;&gt; HR</a:t>
                      </a:r>
                      <a:endParaRPr lang="en-US" dirty="0" smtClean="0"/>
                    </a:p>
                  </a:txBody>
                  <a:tcPr/>
                </a:tc>
                <a:tc>
                  <a:txBody>
                    <a:bodyPr/>
                    <a:lstStyle/>
                    <a:p>
                      <a:r>
                        <a:rPr lang="en-US" dirty="0" smtClean="0"/>
                        <a:t>2-20</a:t>
                      </a:r>
                      <a:endParaRPr lang="en-US" dirty="0"/>
                    </a:p>
                  </a:txBody>
                  <a:tcPr/>
                </a:tc>
              </a:tr>
            </a:tbl>
          </a:graphicData>
        </a:graphic>
      </p:graphicFrame>
    </p:spTree>
    <p:extLst>
      <p:ext uri="{BB962C8B-B14F-4D97-AF65-F5344CB8AC3E}">
        <p14:creationId xmlns:p14="http://schemas.microsoft.com/office/powerpoint/2010/main" val="11451579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Phenylephrine</a:t>
            </a:r>
          </a:p>
        </p:txBody>
      </p:sp>
      <p:sp>
        <p:nvSpPr>
          <p:cNvPr id="3" name="Content Placeholder 2"/>
          <p:cNvSpPr>
            <a:spLocks noGrp="1"/>
          </p:cNvSpPr>
          <p:nvPr>
            <p:ph sz="quarter" idx="1"/>
          </p:nvPr>
        </p:nvSpPr>
        <p:spPr/>
        <p:txBody>
          <a:bodyPr>
            <a:normAutofit/>
          </a:bodyPr>
          <a:lstStyle/>
          <a:p>
            <a:r>
              <a:rPr lang="en-US" dirty="0" smtClean="0"/>
              <a:t>Selected </a:t>
            </a:r>
            <a:r>
              <a:rPr lang="en-US" dirty="0"/>
              <a:t>to treat hypotension if normal or elevated HR is </a:t>
            </a:r>
            <a:r>
              <a:rPr lang="en-US" dirty="0" smtClean="0"/>
              <a:t>present</a:t>
            </a:r>
          </a:p>
          <a:p>
            <a:r>
              <a:rPr lang="en-US" dirty="0" smtClean="0"/>
              <a:t>Exclusively </a:t>
            </a:r>
            <a:r>
              <a:rPr lang="en-US" dirty="0"/>
              <a:t>stimulates alpha1 adrenergic receptors, and is usually associated with baroreceptor reflex-mediated decreases in HR. </a:t>
            </a:r>
            <a:endParaRPr lang="en-US" dirty="0" smtClean="0"/>
          </a:p>
          <a:p>
            <a:r>
              <a:rPr lang="en-US" dirty="0"/>
              <a:t>B</a:t>
            </a:r>
            <a:r>
              <a:rPr lang="en-US" dirty="0" smtClean="0"/>
              <a:t>olus </a:t>
            </a:r>
            <a:r>
              <a:rPr lang="en-US" dirty="0"/>
              <a:t>doses (</a:t>
            </a:r>
            <a:r>
              <a:rPr lang="en-US" dirty="0" err="1"/>
              <a:t>eg</a:t>
            </a:r>
            <a:r>
              <a:rPr lang="en-US" dirty="0"/>
              <a:t>, 50 to 100 mcg) or as a continuous infusion at 10 to 100 mcg/</a:t>
            </a:r>
            <a:r>
              <a:rPr lang="en-US" dirty="0" smtClean="0"/>
              <a:t>min</a:t>
            </a:r>
          </a:p>
        </p:txBody>
      </p:sp>
    </p:spTree>
    <p:extLst>
      <p:ext uri="{BB962C8B-B14F-4D97-AF65-F5344CB8AC3E}">
        <p14:creationId xmlns:p14="http://schemas.microsoft.com/office/powerpoint/2010/main" val="156801529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Take Home Message</a:t>
            </a:r>
            <a:endParaRPr lang="en-US" dirty="0"/>
          </a:p>
        </p:txBody>
      </p:sp>
    </p:spTree>
    <p:extLst>
      <p:ext uri="{BB962C8B-B14F-4D97-AF65-F5344CB8AC3E}">
        <p14:creationId xmlns:p14="http://schemas.microsoft.com/office/powerpoint/2010/main" val="41192928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Septic </a:t>
            </a:r>
            <a:r>
              <a:rPr lang="en-US" dirty="0" smtClean="0"/>
              <a:t>Shock</a:t>
            </a:r>
          </a:p>
          <a:p>
            <a:pPr lvl="1"/>
            <a:r>
              <a:rPr lang="en-US" dirty="0" smtClean="0"/>
              <a:t>Vasopressor : Norepinephrine = 1</a:t>
            </a:r>
            <a:r>
              <a:rPr lang="en-US" baseline="30000" dirty="0" smtClean="0"/>
              <a:t>st</a:t>
            </a:r>
            <a:r>
              <a:rPr lang="en-US" dirty="0" smtClean="0"/>
              <a:t> line</a:t>
            </a:r>
          </a:p>
          <a:p>
            <a:r>
              <a:rPr lang="en-US" dirty="0" smtClean="0"/>
              <a:t>Anaphylactic Shock</a:t>
            </a:r>
          </a:p>
          <a:p>
            <a:pPr lvl="1"/>
            <a:r>
              <a:rPr lang="en-US" dirty="0"/>
              <a:t>Epinephrine = 1</a:t>
            </a:r>
            <a:r>
              <a:rPr lang="en-US" baseline="30000" dirty="0"/>
              <a:t>st</a:t>
            </a:r>
            <a:r>
              <a:rPr lang="en-US" dirty="0"/>
              <a:t> </a:t>
            </a:r>
            <a:r>
              <a:rPr lang="en-US" dirty="0" smtClean="0"/>
              <a:t>line : Initial </a:t>
            </a:r>
            <a:r>
              <a:rPr lang="en-US" dirty="0"/>
              <a:t>dose : 0.01 mg/kg of 1:1,000( 1 mg/ml) IM at anterolateral </a:t>
            </a:r>
            <a:r>
              <a:rPr lang="en-US" dirty="0" smtClean="0"/>
              <a:t>thigh ( 0.5 </a:t>
            </a:r>
            <a:r>
              <a:rPr lang="en-US" dirty="0"/>
              <a:t>mg in adult, 0.3 mg in </a:t>
            </a:r>
            <a:r>
              <a:rPr lang="en-US" dirty="0" smtClean="0"/>
              <a:t>children )</a:t>
            </a:r>
            <a:endParaRPr lang="en-US" dirty="0"/>
          </a:p>
          <a:p>
            <a:r>
              <a:rPr lang="en-US" dirty="0"/>
              <a:t>Hypovolemic </a:t>
            </a:r>
            <a:r>
              <a:rPr lang="en-US" dirty="0" smtClean="0"/>
              <a:t>Shock</a:t>
            </a:r>
          </a:p>
          <a:p>
            <a:pPr lvl="1"/>
            <a:r>
              <a:rPr lang="en-US" dirty="0" smtClean="0"/>
              <a:t>Crystalloid </a:t>
            </a:r>
            <a:r>
              <a:rPr lang="en-US" dirty="0"/>
              <a:t>fluid </a:t>
            </a:r>
            <a:r>
              <a:rPr lang="en-US" dirty="0" smtClean="0"/>
              <a:t>resuscitation -&gt; </a:t>
            </a:r>
            <a:r>
              <a:rPr lang="en-US" dirty="0" smtClean="0">
                <a:solidFill>
                  <a:srgbClr val="A6A6A6"/>
                </a:solidFill>
              </a:rPr>
              <a:t>norepinephrine</a:t>
            </a:r>
            <a:endParaRPr lang="en-US" dirty="0">
              <a:solidFill>
                <a:srgbClr val="A6A6A6"/>
              </a:solidFill>
            </a:endParaRPr>
          </a:p>
          <a:p>
            <a:r>
              <a:rPr lang="en-US" dirty="0" smtClean="0"/>
              <a:t>Cardiogenic Shock</a:t>
            </a:r>
          </a:p>
          <a:p>
            <a:r>
              <a:rPr lang="en-US" dirty="0" smtClean="0"/>
              <a:t>Obstructive Shock</a:t>
            </a:r>
          </a:p>
          <a:p>
            <a:pPr lvl="1"/>
            <a:r>
              <a:rPr lang="en-US" dirty="0"/>
              <a:t>Administration of fluids or vasopressors does not correct the cause of obstructive shock, but may provide temporary hemodynamic stability to allow definitive surgical treatment</a:t>
            </a:r>
          </a:p>
          <a:p>
            <a:endParaRPr lang="en-US" dirty="0"/>
          </a:p>
        </p:txBody>
      </p:sp>
    </p:spTree>
    <p:extLst>
      <p:ext uri="{BB962C8B-B14F-4D97-AF65-F5344CB8AC3E}">
        <p14:creationId xmlns:p14="http://schemas.microsoft.com/office/powerpoint/2010/main" val="230151064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Cardiogenic </a:t>
            </a:r>
            <a:r>
              <a:rPr lang="en-US" dirty="0" smtClean="0"/>
              <a:t>Shock</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descr="S__4227097.jpg"/>
          <p:cNvPicPr>
            <a:picLocks noChangeAspect="1"/>
          </p:cNvPicPr>
          <p:nvPr/>
        </p:nvPicPr>
        <p:blipFill rotWithShape="1">
          <a:blip r:embed="rId2">
            <a:extLst>
              <a:ext uri="{28A0092B-C50C-407E-A947-70E740481C1C}">
                <a14:useLocalDpi xmlns:a14="http://schemas.microsoft.com/office/drawing/2010/main" val="0"/>
              </a:ext>
            </a:extLst>
          </a:blip>
          <a:srcRect l="7248" t="11349" r="7087" b="8249"/>
          <a:stretch/>
        </p:blipFill>
        <p:spPr>
          <a:xfrm>
            <a:off x="275821" y="1044722"/>
            <a:ext cx="8868179" cy="5813277"/>
          </a:xfrm>
          <a:prstGeom prst="rect">
            <a:avLst/>
          </a:prstGeom>
        </p:spPr>
      </p:pic>
      <p:pic>
        <p:nvPicPr>
          <p:cNvPr id="5" name="Picture 4" descr="S__67379234.jpg"/>
          <p:cNvPicPr>
            <a:picLocks noChangeAspect="1"/>
          </p:cNvPicPr>
          <p:nvPr/>
        </p:nvPicPr>
        <p:blipFill rotWithShape="1">
          <a:blip r:embed="rId3">
            <a:extLst>
              <a:ext uri="{28A0092B-C50C-407E-A947-70E740481C1C}">
                <a14:useLocalDpi xmlns:a14="http://schemas.microsoft.com/office/drawing/2010/main" val="0"/>
              </a:ext>
            </a:extLst>
          </a:blip>
          <a:srcRect l="2797" t="64259" r="10594" b="22593"/>
          <a:stretch/>
        </p:blipFill>
        <p:spPr>
          <a:xfrm>
            <a:off x="0" y="3594099"/>
            <a:ext cx="9144000" cy="1498241"/>
          </a:xfrm>
          <a:prstGeom prst="rect">
            <a:avLst/>
          </a:prstGeom>
        </p:spPr>
      </p:pic>
      <p:pic>
        <p:nvPicPr>
          <p:cNvPr id="6" name="Picture 5" descr="S__67379234.jpg"/>
          <p:cNvPicPr>
            <a:picLocks noChangeAspect="1"/>
          </p:cNvPicPr>
          <p:nvPr/>
        </p:nvPicPr>
        <p:blipFill rotWithShape="1">
          <a:blip r:embed="rId3">
            <a:extLst>
              <a:ext uri="{28A0092B-C50C-407E-A947-70E740481C1C}">
                <a14:useLocalDpi xmlns:a14="http://schemas.microsoft.com/office/drawing/2010/main" val="0"/>
              </a:ext>
            </a:extLst>
          </a:blip>
          <a:srcRect l="2399" t="46852" r="11105" b="35925"/>
          <a:stretch/>
        </p:blipFill>
        <p:spPr>
          <a:xfrm>
            <a:off x="-1" y="1527048"/>
            <a:ext cx="9144001" cy="1965005"/>
          </a:xfrm>
          <a:prstGeom prst="rect">
            <a:avLst/>
          </a:prstGeom>
        </p:spPr>
      </p:pic>
      <p:sp>
        <p:nvSpPr>
          <p:cNvPr id="7" name="Rounded Rectangle 6"/>
          <p:cNvSpPr/>
          <p:nvPr/>
        </p:nvSpPr>
        <p:spPr>
          <a:xfrm>
            <a:off x="0" y="1765300"/>
            <a:ext cx="9144000" cy="6604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0" y="3835400"/>
            <a:ext cx="9144000" cy="4445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49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after initiation of epidural anesthesia </a:t>
            </a:r>
          </a:p>
        </p:txBody>
      </p:sp>
      <p:sp>
        <p:nvSpPr>
          <p:cNvPr id="3" name="Content Placeholder 2"/>
          <p:cNvSpPr>
            <a:spLocks noGrp="1"/>
          </p:cNvSpPr>
          <p:nvPr>
            <p:ph sz="quarter" idx="1"/>
          </p:nvPr>
        </p:nvSpPr>
        <p:spPr/>
        <p:txBody>
          <a:bodyPr>
            <a:normAutofit fontScale="55000" lnSpcReduction="20000"/>
          </a:bodyPr>
          <a:lstStyle/>
          <a:p>
            <a:r>
              <a:rPr lang="en-US" dirty="0"/>
              <a:t>After the initiation of epidural anesthesia, patients require the same standard of monitoring required for general anesthesia. The adequacy of the epidural block should also be assessed prior to surgical incision. (See 'Assessment of level of block' below.)</a:t>
            </a:r>
          </a:p>
          <a:p>
            <a:r>
              <a:rPr lang="en-US" dirty="0"/>
              <a:t>Hemodynamic management — The hemodynamic changes that occur after initiation of epidural anesthesia are similar to the changes that occur with spinal anesthesia, although the onset of these changes is slower. The blood pressure (BP) and heart rate must be closely monitored, and clinically significant aberrations should be treated </a:t>
            </a:r>
            <a:r>
              <a:rPr lang="en-US" dirty="0" err="1"/>
              <a:t>promptly.Blood</a:t>
            </a:r>
            <a:r>
              <a:rPr lang="en-US" dirty="0"/>
              <a:t> pressure</a:t>
            </a:r>
          </a:p>
          <a:p>
            <a:r>
              <a:rPr lang="en-US" dirty="0"/>
              <a:t>●Monitoring – BP should be measured frequently after initiation of epidural anesthesia to facilitate rapid treatment of hypotension with fluids and vasopressors as needed. We measure BP every 2.5 minutes for the first 20 minutes and every five minutes thereafter, depending on hemodynamic stability and vasopressor requirement.</a:t>
            </a:r>
          </a:p>
          <a:p>
            <a:r>
              <a:rPr lang="en-US" dirty="0"/>
              <a:t>●Goal BP – The target BP depends on the patient's clinical status and the clinical scenario. As examples, in women undergoing cesarean delivery with epidural anesthesia, we aim to maintain systolic BP close to baseline because of concern for </a:t>
            </a:r>
            <a:r>
              <a:rPr lang="en-US" dirty="0" err="1"/>
              <a:t>uteroplacental</a:t>
            </a:r>
            <a:r>
              <a:rPr lang="en-US" dirty="0"/>
              <a:t> perfusion. A similar goal applies to patients with significant cardiovascular disease. However, in young, healthy patients undergoing lower extremity surgery, a systolic BP change 20 percent below the baseline would likely be safe and well tolerated.</a:t>
            </a:r>
          </a:p>
          <a:p>
            <a:endParaRPr lang="en-US" dirty="0"/>
          </a:p>
        </p:txBody>
      </p:sp>
    </p:spTree>
    <p:extLst>
      <p:ext uri="{BB962C8B-B14F-4D97-AF65-F5344CB8AC3E}">
        <p14:creationId xmlns:p14="http://schemas.microsoft.com/office/powerpoint/2010/main" val="1102850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55000" lnSpcReduction="20000"/>
          </a:bodyPr>
          <a:lstStyle/>
          <a:p>
            <a:r>
              <a:rPr lang="en-US" dirty="0"/>
              <a:t>Prophylaxis for hypotension</a:t>
            </a:r>
          </a:p>
          <a:p>
            <a:r>
              <a:rPr lang="en-US" dirty="0"/>
              <a:t> – Intravenous (IV) fluids mitigate the severity of epidural anesthesia-induced hypotension. The optimal timing of fluid administration (preload versus co-load) has not been studied in patients having epidural anesthesia [70]. We administer a rapid bolus of IV crystalloid solution at the time of epidural catheter placement/induction of anesthesia (co-load) [70], modified for patient factors (</a:t>
            </a:r>
            <a:r>
              <a:rPr lang="en-US" dirty="0" err="1"/>
              <a:t>eg</a:t>
            </a:r>
            <a:r>
              <a:rPr lang="en-US" dirty="0"/>
              <a:t>, reduced volume or speed of administration of IV fluid in patients at risk for pulmonary edema). Since the onset of hypotension is slower for epidural as compared with spinal anesthesia, prophylactic administration of vasopressors is not typically warranted.</a:t>
            </a:r>
          </a:p>
          <a:p>
            <a:r>
              <a:rPr lang="en-US" dirty="0"/>
              <a:t>●Treatment of hypotension – Hypotension can be treated with rapid IV fluid administration and vasopressor administration (</a:t>
            </a:r>
            <a:r>
              <a:rPr lang="en-US" dirty="0" err="1"/>
              <a:t>eg</a:t>
            </a:r>
            <a:r>
              <a:rPr lang="en-US" dirty="0"/>
              <a:t>, ephedrine 5 to 10 mg IV bolus, phenylephrine 50 to 100 mcg IV bolus, or phenylephrine infusion 0.20 to 0.75/mcg/kg/minute IV).\</a:t>
            </a:r>
          </a:p>
          <a:p>
            <a:r>
              <a:rPr lang="en-US" dirty="0"/>
              <a:t>Heart rate — Bradycardia, although uncommon following epidural anesthesia, should be treated promptly with atropine (0.4 to 0.6 mg IV) or </a:t>
            </a:r>
            <a:r>
              <a:rPr lang="en-US" dirty="0" err="1"/>
              <a:t>glycopyrrolate</a:t>
            </a:r>
            <a:r>
              <a:rPr lang="en-US" dirty="0"/>
              <a:t> (0.2 to 0.4 mg IV), and ephedrine (5 to 10 mg IV, repeated as needed up to 25 to 50 mg IV). If </a:t>
            </a:r>
            <a:r>
              <a:rPr lang="en-US" dirty="0" err="1"/>
              <a:t>bradycardia</a:t>
            </a:r>
            <a:r>
              <a:rPr lang="en-US" dirty="0"/>
              <a:t> is associated with hypotension, epinephrine (5 to 10 mcg IV) should be administered and repeated as required.</a:t>
            </a:r>
          </a:p>
          <a:p>
            <a:r>
              <a:rPr lang="en-US" dirty="0"/>
              <a:t>For severe </a:t>
            </a:r>
            <a:r>
              <a:rPr lang="en-US" dirty="0" err="1"/>
              <a:t>bradycardia</a:t>
            </a:r>
            <a:r>
              <a:rPr lang="en-US" dirty="0"/>
              <a:t> or cardiac arrest, advanced cardiac life support protocols should be initiated.</a:t>
            </a:r>
          </a:p>
          <a:p>
            <a:r>
              <a:rPr lang="en-US" dirty="0"/>
              <a:t>Hemodynamic management during epidural anesthesia for cesarean delivery is discussed in more detail separately. (See "Anesthesia for cesarean delivery", section on 'Hemodynamic management'.)</a:t>
            </a:r>
          </a:p>
          <a:p>
            <a:endParaRPr lang="en-US" dirty="0"/>
          </a:p>
        </p:txBody>
      </p:sp>
    </p:spTree>
    <p:extLst>
      <p:ext uri="{BB962C8B-B14F-4D97-AF65-F5344CB8AC3E}">
        <p14:creationId xmlns:p14="http://schemas.microsoft.com/office/powerpoint/2010/main" val="3411198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4800" dirty="0" smtClean="0"/>
              <a:t>Thank you</a:t>
            </a:r>
            <a:endParaRPr lang="en-US" sz="48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3780383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8299</TotalTime>
  <Words>6559</Words>
  <Application>Microsoft Macintosh PowerPoint</Application>
  <PresentationFormat>On-screen Show (4:3)</PresentationFormat>
  <Paragraphs>464</Paragraphs>
  <Slides>96</Slides>
  <Notes>0</Notes>
  <HiddenSlides>38</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Civic</vt:lpstr>
      <vt:lpstr>Clinical uses of cardiovascular drugs in operating room, What we need to know?</vt:lpstr>
      <vt:lpstr>Content</vt:lpstr>
      <vt:lpstr>Shock</vt:lpstr>
      <vt:lpstr>Organ perfusion</vt:lpstr>
      <vt:lpstr>Oxygen delivery</vt:lpstr>
      <vt:lpstr>Type of Shock</vt:lpstr>
      <vt:lpstr>PowerPoint Presentation</vt:lpstr>
      <vt:lpstr>Septic shock</vt:lpstr>
      <vt:lpstr>PowerPoint Presentation</vt:lpstr>
      <vt:lpstr>Anaphylactic Shock</vt:lpstr>
      <vt:lpstr>Anaphylactic Shock</vt:lpstr>
      <vt:lpstr>Anaphylactic Shock</vt:lpstr>
      <vt:lpstr>Hypovolemic shock</vt:lpstr>
      <vt:lpstr>Hemorrhagic Shock</vt:lpstr>
      <vt:lpstr>PowerPoint Presentation</vt:lpstr>
      <vt:lpstr>PowerPoint Presentation</vt:lpstr>
      <vt:lpstr>Hemorrhagic Shock</vt:lpstr>
      <vt:lpstr>Hemorrhagic Shock</vt:lpstr>
      <vt:lpstr>PowerPoint Presentation</vt:lpstr>
      <vt:lpstr>Hemorrhagic Shock</vt:lpstr>
      <vt:lpstr>Hemorrhagic Shock: Vasopressor</vt:lpstr>
      <vt:lpstr>Hemorrhagic Shock</vt:lpstr>
      <vt:lpstr>Cardiogenic shock</vt:lpstr>
      <vt:lpstr>Cardiogenic shock</vt:lpstr>
      <vt:lpstr>Cardiogenic shock</vt:lpstr>
      <vt:lpstr>Cardiogenic shock</vt:lpstr>
      <vt:lpstr>PowerPoint Presentation</vt:lpstr>
      <vt:lpstr>PowerPoint Presentation</vt:lpstr>
      <vt:lpstr>PowerPoint Presentation</vt:lpstr>
      <vt:lpstr>PowerPoint Presentation</vt:lpstr>
      <vt:lpstr>PowerPoint Presentation</vt:lpstr>
      <vt:lpstr>PowerPoint Presentation</vt:lpstr>
      <vt:lpstr>LV failure</vt:lpstr>
      <vt:lpstr>PowerPoint Presentation</vt:lpstr>
      <vt:lpstr>PowerPoint Presentation</vt:lpstr>
      <vt:lpstr>PowerPoint Presentation</vt:lpstr>
      <vt:lpstr>RV failure</vt:lpstr>
      <vt:lpstr>Phosphodiesterase Inhibitors </vt:lpstr>
      <vt:lpstr>Milrinone</vt:lpstr>
      <vt:lpstr>Phosphodiesterase Inhibitors </vt:lpstr>
      <vt:lpstr>Levosimendan</vt:lpstr>
      <vt:lpstr>Levosimendan</vt:lpstr>
      <vt:lpstr>Levosimendan</vt:lpstr>
      <vt:lpstr>Levosimendan</vt:lpstr>
      <vt:lpstr>PowerPoint Presentation</vt:lpstr>
      <vt:lpstr>PowerPoint Presentation</vt:lpstr>
      <vt:lpstr>Right ventricular failure</vt:lpstr>
      <vt:lpstr>Cardiogenic shock</vt:lpstr>
      <vt:lpstr>PowerPoint Presentation</vt:lpstr>
      <vt:lpstr>PowerPoint Presentation</vt:lpstr>
      <vt:lpstr>PowerPoint Presentation</vt:lpstr>
      <vt:lpstr>Pulmonary hypertension</vt:lpstr>
      <vt:lpstr>Treatment of exacerbations of RV dysfunction and/or PH </vt:lpstr>
      <vt:lpstr>PowerPoint Presentation</vt:lpstr>
      <vt:lpstr>Treatment of exacerbations of RV dysfunction and/or PH </vt:lpstr>
      <vt:lpstr>Treatment of exacerbations of RV dysfunction and/or PH </vt:lpstr>
      <vt:lpstr>Obstructive shock</vt:lpstr>
      <vt:lpstr>Obstructive shock</vt:lpstr>
      <vt:lpstr>Massive Pulmonary embolism</vt:lpstr>
      <vt:lpstr>Massive Pulmonary embolism</vt:lpstr>
      <vt:lpstr>PowerPoint Presentation</vt:lpstr>
      <vt:lpstr>Massive Pulmonary embolism</vt:lpstr>
      <vt:lpstr>PowerPoint Presentation</vt:lpstr>
      <vt:lpstr>PowerPoint Presentation</vt:lpstr>
      <vt:lpstr>PowerPoint Presentation</vt:lpstr>
      <vt:lpstr>Hypertensive emergency &amp; urgency in OR</vt:lpstr>
      <vt:lpstr>Rational approach to the management of hypertensive crises</vt:lpstr>
      <vt:lpstr>Neurological emergencies</vt:lpstr>
      <vt:lpstr>Neurological emergencies</vt:lpstr>
      <vt:lpstr>Cardiovascular emergencies</vt:lpstr>
      <vt:lpstr>Cardiovascular emergencies</vt:lpstr>
      <vt:lpstr>Pheochromocytoma </vt:lpstr>
      <vt:lpstr>Pre-eclampsia/eclampsia</vt:lpstr>
      <vt:lpstr>Pre-eclampsia/eclampsia</vt:lpstr>
      <vt:lpstr>Post-induction hypotension</vt:lpstr>
      <vt:lpstr>Organ perfusion</vt:lpstr>
      <vt:lpstr>Ephedrine</vt:lpstr>
      <vt:lpstr>PowerPoint Presentation</vt:lpstr>
      <vt:lpstr>Phenylephrine</vt:lpstr>
      <vt:lpstr>PowerPoint Presentation</vt:lpstr>
      <vt:lpstr>●Vasopressin and terlipressin </vt:lpstr>
      <vt:lpstr>Norepinephrine</vt:lpstr>
      <vt:lpstr>Norepinephrine</vt:lpstr>
      <vt:lpstr>Norepinephrine</vt:lpstr>
      <vt:lpstr>Epinephrine</vt:lpstr>
      <vt:lpstr>Other vasopressor agents  </vt:lpstr>
      <vt:lpstr>MANAGEMENT AFTER SPINAL INJECTION</vt:lpstr>
      <vt:lpstr>MANAGEMENT AFTER SPINAL INJECTION</vt:lpstr>
      <vt:lpstr>Ephedrine</vt:lpstr>
      <vt:lpstr>Phenylephrine</vt:lpstr>
      <vt:lpstr>Take Home Message</vt:lpstr>
      <vt:lpstr>SHOCK</vt:lpstr>
      <vt:lpstr>Cardiogenic Shock</vt:lpstr>
      <vt:lpstr>Management after initiation of epidural anesthesia </vt:lpstr>
      <vt:lpstr>PowerPoint Presentation</vt:lpstr>
      <vt:lpstr>PowerPoint Presentation</vt:lpstr>
    </vt:vector>
  </TitlesOfParts>
  <Company>kel24922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Kelvin Jinawong</dc:creator>
  <cp:lastModifiedBy>Kelvin Jinawong</cp:lastModifiedBy>
  <cp:revision>85</cp:revision>
  <dcterms:created xsi:type="dcterms:W3CDTF">2021-07-16T05:34:17Z</dcterms:created>
  <dcterms:modified xsi:type="dcterms:W3CDTF">2021-07-21T23:54:11Z</dcterms:modified>
</cp:coreProperties>
</file>